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handoutMasterIdLst>
    <p:handoutMasterId r:id="rId98"/>
  </p:handoutMasterIdLst>
  <p:sldIdLst>
    <p:sldId id="581" r:id="rId2"/>
    <p:sldId id="476" r:id="rId3"/>
    <p:sldId id="483" r:id="rId4"/>
    <p:sldId id="481" r:id="rId5"/>
    <p:sldId id="480" r:id="rId6"/>
    <p:sldId id="589" r:id="rId7"/>
    <p:sldId id="515" r:id="rId8"/>
    <p:sldId id="482" r:id="rId9"/>
    <p:sldId id="582" r:id="rId10"/>
    <p:sldId id="583" r:id="rId11"/>
    <p:sldId id="584" r:id="rId12"/>
    <p:sldId id="585" r:id="rId13"/>
    <p:sldId id="586" r:id="rId14"/>
    <p:sldId id="617" r:id="rId15"/>
    <p:sldId id="590" r:id="rId16"/>
    <p:sldId id="592" r:id="rId17"/>
    <p:sldId id="593" r:id="rId18"/>
    <p:sldId id="597" r:id="rId19"/>
    <p:sldId id="612" r:id="rId20"/>
    <p:sldId id="613" r:id="rId21"/>
    <p:sldId id="615" r:id="rId22"/>
    <p:sldId id="618" r:id="rId23"/>
    <p:sldId id="619" r:id="rId24"/>
    <p:sldId id="620" r:id="rId25"/>
    <p:sldId id="622" r:id="rId26"/>
    <p:sldId id="621" r:id="rId27"/>
    <p:sldId id="623" r:id="rId28"/>
    <p:sldId id="624" r:id="rId29"/>
    <p:sldId id="625" r:id="rId30"/>
    <p:sldId id="627" r:id="rId31"/>
    <p:sldId id="628" r:id="rId32"/>
    <p:sldId id="636" r:id="rId33"/>
    <p:sldId id="637" r:id="rId34"/>
    <p:sldId id="641" r:id="rId35"/>
    <p:sldId id="642" r:id="rId36"/>
    <p:sldId id="475" r:id="rId37"/>
    <p:sldId id="256" r:id="rId38"/>
    <p:sldId id="644" r:id="rId39"/>
    <p:sldId id="569" r:id="rId40"/>
    <p:sldId id="575" r:id="rId41"/>
    <p:sldId id="576" r:id="rId42"/>
    <p:sldId id="517" r:id="rId43"/>
    <p:sldId id="519" r:id="rId44"/>
    <p:sldId id="520" r:id="rId45"/>
    <p:sldId id="522" r:id="rId46"/>
    <p:sldId id="535" r:id="rId47"/>
    <p:sldId id="478" r:id="rId48"/>
    <p:sldId id="523" r:id="rId49"/>
    <p:sldId id="543" r:id="rId50"/>
    <p:sldId id="524" r:id="rId51"/>
    <p:sldId id="529" r:id="rId52"/>
    <p:sldId id="528" r:id="rId53"/>
    <p:sldId id="530" r:id="rId54"/>
    <p:sldId id="536" r:id="rId55"/>
    <p:sldId id="531" r:id="rId56"/>
    <p:sldId id="564" r:id="rId57"/>
    <p:sldId id="526" r:id="rId58"/>
    <p:sldId id="527" r:id="rId59"/>
    <p:sldId id="532" r:id="rId60"/>
    <p:sldId id="565" r:id="rId61"/>
    <p:sldId id="534" r:id="rId62"/>
    <p:sldId id="645" r:id="rId63"/>
    <p:sldId id="646" r:id="rId64"/>
    <p:sldId id="647" r:id="rId65"/>
    <p:sldId id="538" r:id="rId66"/>
    <p:sldId id="540" r:id="rId67"/>
    <p:sldId id="542" r:id="rId68"/>
    <p:sldId id="570" r:id="rId69"/>
    <p:sldId id="573" r:id="rId70"/>
    <p:sldId id="544" r:id="rId71"/>
    <p:sldId id="545" r:id="rId72"/>
    <p:sldId id="547" r:id="rId73"/>
    <p:sldId id="546" r:id="rId74"/>
    <p:sldId id="548" r:id="rId75"/>
    <p:sldId id="549" r:id="rId76"/>
    <p:sldId id="550" r:id="rId77"/>
    <p:sldId id="551" r:id="rId78"/>
    <p:sldId id="552" r:id="rId79"/>
    <p:sldId id="553" r:id="rId80"/>
    <p:sldId id="554" r:id="rId81"/>
    <p:sldId id="555" r:id="rId82"/>
    <p:sldId id="558" r:id="rId83"/>
    <p:sldId id="557" r:id="rId84"/>
    <p:sldId id="556" r:id="rId85"/>
    <p:sldId id="652" r:id="rId86"/>
    <p:sldId id="653" r:id="rId87"/>
    <p:sldId id="654" r:id="rId88"/>
    <p:sldId id="655" r:id="rId89"/>
    <p:sldId id="563" r:id="rId90"/>
    <p:sldId id="656" r:id="rId91"/>
    <p:sldId id="640" r:id="rId92"/>
    <p:sldId id="568" r:id="rId93"/>
    <p:sldId id="657" r:id="rId94"/>
    <p:sldId id="580" r:id="rId95"/>
    <p:sldId id="574" r:id="rId9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E01"/>
    <a:srgbClr val="007033"/>
    <a:srgbClr val="00823B"/>
    <a:srgbClr val="1F497D"/>
    <a:srgbClr val="33889F"/>
    <a:srgbClr val="78953D"/>
    <a:srgbClr val="3389A1"/>
    <a:srgbClr val="399AB5"/>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6" autoAdjust="0"/>
    <p:restoredTop sz="86824" autoAdjust="0"/>
  </p:normalViewPr>
  <p:slideViewPr>
    <p:cSldViewPr showGuides="1">
      <p:cViewPr>
        <p:scale>
          <a:sx n="65" d="100"/>
          <a:sy n="65" d="100"/>
        </p:scale>
        <p:origin x="1336" y="584"/>
      </p:cViewPr>
      <p:guideLst>
        <p:guide orient="horz" pos="816"/>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notesViewPr>
    <p:cSldViewPr>
      <p:cViewPr varScale="1">
        <p:scale>
          <a:sx n="84" d="100"/>
          <a:sy n="84" d="100"/>
        </p:scale>
        <p:origin x="2934"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11/4/16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11/4/16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727511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37</a:t>
            </a:fld>
            <a:endParaRPr lang="en-US"/>
          </a:p>
        </p:txBody>
      </p:sp>
    </p:spTree>
    <p:extLst>
      <p:ext uri="{BB962C8B-B14F-4D97-AF65-F5344CB8AC3E}">
        <p14:creationId xmlns:p14="http://schemas.microsoft.com/office/powerpoint/2010/main" val="1727511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a:t>
            </a:r>
            <a:r>
              <a:rPr lang="en-US" baseline="0" dirty="0" smtClean="0"/>
              <a:t> the screen grab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55</a:t>
            </a:fld>
            <a:endParaRPr lang="en-US"/>
          </a:p>
        </p:txBody>
      </p:sp>
    </p:spTree>
    <p:extLst>
      <p:ext uri="{BB962C8B-B14F-4D97-AF65-F5344CB8AC3E}">
        <p14:creationId xmlns:p14="http://schemas.microsoft.com/office/powerpoint/2010/main" val="1519552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For this</a:t>
            </a:r>
            <a:r>
              <a:rPr lang="en-CA" baseline="0" dirty="0" smtClean="0"/>
              <a:t> case -1mm IS</a:t>
            </a:r>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3667507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1107744" y="6270170"/>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1524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dirty="0" smtClean="0"/>
              <a:t>Click to edit Master title style</a:t>
            </a:r>
            <a:endParaRPr lang="en-US" dirty="0"/>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pic>
        <p:nvPicPr>
          <p:cNvPr id="2" name="Picture 1"/>
          <p:cNvPicPr>
            <a:picLocks noChangeAspect="1"/>
          </p:cNvPicPr>
          <p:nvPr userDrawn="1"/>
        </p:nvPicPr>
        <p:blipFill>
          <a:blip r:embed="rId4"/>
          <a:stretch>
            <a:fillRect/>
          </a:stretch>
        </p:blipFill>
        <p:spPr>
          <a:xfrm>
            <a:off x="3505200" y="6324600"/>
            <a:ext cx="1315045" cy="336390"/>
          </a:xfrm>
          <a:prstGeom prst="rect">
            <a:avLst/>
          </a:prstGeom>
        </p:spPr>
      </p:pic>
      <p:pic>
        <p:nvPicPr>
          <p:cNvPr id="1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330119" y="6237341"/>
            <a:ext cx="794081" cy="533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11" name="Picture 1" descr="C:\lasso\PerkFacilities\PerkWeb\images\logo-Queens.gif"/>
          <p:cNvPicPr>
            <a:picLocks noChangeAspect="1" noChangeArrowheads="1"/>
          </p:cNvPicPr>
          <p:nvPr userDrawn="1"/>
        </p:nvPicPr>
        <p:blipFill>
          <a:blip r:embed="rId2" cstate="print"/>
          <a:srcRect/>
          <a:stretch>
            <a:fillRect/>
          </a:stretch>
        </p:blipFill>
        <p:spPr bwMode="auto">
          <a:xfrm>
            <a:off x="1107744" y="6270170"/>
            <a:ext cx="688975" cy="468313"/>
          </a:xfrm>
          <a:prstGeom prst="rect">
            <a:avLst/>
          </a:prstGeom>
          <a:noFill/>
          <a:ln w="9525">
            <a:noFill/>
            <a:miter lim="800000"/>
            <a:headEnd/>
            <a:tailEnd/>
          </a:ln>
        </p:spPr>
      </p:pic>
      <p:pic>
        <p:nvPicPr>
          <p:cNvPr id="13"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152400" y="6248400"/>
            <a:ext cx="457200" cy="457200"/>
          </a:xfrm>
          <a:prstGeom prst="rect">
            <a:avLst/>
          </a:prstGeom>
          <a:noFill/>
          <a:ln w="9525">
            <a:noFill/>
            <a:miter lim="800000"/>
            <a:headEnd/>
            <a:tailEnd/>
          </a:ln>
        </p:spPr>
      </p:pic>
      <p:sp>
        <p:nvSpPr>
          <p:cNvPr id="14"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pic>
        <p:nvPicPr>
          <p:cNvPr id="16" name="Picture 15"/>
          <p:cNvPicPr>
            <a:picLocks noChangeAspect="1"/>
          </p:cNvPicPr>
          <p:nvPr userDrawn="1"/>
        </p:nvPicPr>
        <p:blipFill>
          <a:blip r:embed="rId4"/>
          <a:stretch>
            <a:fillRect/>
          </a:stretch>
        </p:blipFill>
        <p:spPr>
          <a:xfrm>
            <a:off x="3505200" y="6330327"/>
            <a:ext cx="1315045" cy="336390"/>
          </a:xfrm>
          <a:prstGeom prst="rect">
            <a:avLst/>
          </a:prstGeom>
        </p:spPr>
      </p:pic>
      <p:pic>
        <p:nvPicPr>
          <p:cNvPr id="17"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330119" y="6237341"/>
            <a:ext cx="794081" cy="533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7" name="Picture 1" descr="C:\lasso\PerkFacilities\PerkWeb\images\logo-Queens.gif"/>
          <p:cNvPicPr>
            <a:picLocks noChangeAspect="1" noChangeArrowheads="1"/>
          </p:cNvPicPr>
          <p:nvPr userDrawn="1"/>
        </p:nvPicPr>
        <p:blipFill>
          <a:blip r:embed="rId2" cstate="print"/>
          <a:srcRect/>
          <a:stretch>
            <a:fillRect/>
          </a:stretch>
        </p:blipFill>
        <p:spPr bwMode="auto">
          <a:xfrm>
            <a:off x="1107744" y="6270170"/>
            <a:ext cx="688975" cy="468313"/>
          </a:xfrm>
          <a:prstGeom prst="rect">
            <a:avLst/>
          </a:prstGeom>
          <a:noFill/>
          <a:ln w="9525">
            <a:noFill/>
            <a:miter lim="800000"/>
            <a:headEnd/>
            <a:tailEnd/>
          </a:ln>
        </p:spPr>
      </p:pic>
      <p:pic>
        <p:nvPicPr>
          <p:cNvPr id="1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152400" y="6248400"/>
            <a:ext cx="457200" cy="457200"/>
          </a:xfrm>
          <a:prstGeom prst="rect">
            <a:avLst/>
          </a:prstGeom>
          <a:noFill/>
          <a:ln w="9525">
            <a:noFill/>
            <a:miter lim="800000"/>
            <a:headEnd/>
            <a:tailEnd/>
          </a:ln>
        </p:spPr>
      </p:pic>
      <p:sp>
        <p:nvSpPr>
          <p:cNvPr id="1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smtClean="0"/>
              <a:t>- </a:t>
            </a:r>
            <a:fld id="{CF70E430-998E-4908-836F-E9BC2B613AC2}" type="slidenum">
              <a:rPr lang="en-US" smtClean="0"/>
              <a:pPr algn="ctr">
                <a:defRPr/>
              </a:pPr>
              <a:t>‹#›</a:t>
            </a:fld>
            <a:r>
              <a:rPr lang="en-US" dirty="0" smtClean="0"/>
              <a:t> -</a:t>
            </a:r>
            <a:endParaRPr lang="en-US" dirty="0"/>
          </a:p>
        </p:txBody>
      </p:sp>
      <p:pic>
        <p:nvPicPr>
          <p:cNvPr id="21" name="Picture 20"/>
          <p:cNvPicPr>
            <a:picLocks noChangeAspect="1"/>
          </p:cNvPicPr>
          <p:nvPr userDrawn="1"/>
        </p:nvPicPr>
        <p:blipFill>
          <a:blip r:embed="rId4"/>
          <a:stretch>
            <a:fillRect/>
          </a:stretch>
        </p:blipFill>
        <p:spPr>
          <a:xfrm>
            <a:off x="3505200" y="6336130"/>
            <a:ext cx="1315045" cy="336390"/>
          </a:xfrm>
          <a:prstGeom prst="rect">
            <a:avLst/>
          </a:prstGeom>
        </p:spPr>
      </p:pic>
      <p:pic>
        <p:nvPicPr>
          <p:cNvPr id="22"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330119" y="6237341"/>
            <a:ext cx="794081" cy="533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eg"/><Relationship Id="rId3"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7.jpeg"/><Relationship Id="rId1" Type="http://schemas.openxmlformats.org/officeDocument/2006/relationships/slideLayout" Target="../slideLayouts/slideLayout4.xml"/><Relationship Id="rId2"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1.png"/><Relationship Id="rId5"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0.png"/><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6.png"/><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jpeg"/><Relationship Id="rId3" Type="http://schemas.openxmlformats.org/officeDocument/2006/relationships/image" Target="../media/image6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jpeg"/><Relationship Id="rId3" Type="http://schemas.openxmlformats.org/officeDocument/2006/relationships/image" Target="../media/image6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 Id="rId3"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7.png"/><Relationship Id="rId5"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8.png"/><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9.png"/><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0.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1.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 Id="rId3"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png"/><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 Id="rId3"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 Id="rId3"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8.png"/><Relationship Id="rId1" Type="http://schemas.openxmlformats.org/officeDocument/2006/relationships/slideLayout" Target="../slideLayouts/slideLayout4.xml"/><Relationship Id="rId2"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0.png"/><Relationship Id="rId3" Type="http://schemas.openxmlformats.org/officeDocument/2006/relationships/image" Target="../media/image11.pn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 Id="rId3"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3.png"/><Relationship Id="rId3" Type="http://schemas.openxmlformats.org/officeDocument/2006/relationships/image" Target="../media/image63.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3.png"/><Relationship Id="rId3" Type="http://schemas.openxmlformats.org/officeDocument/2006/relationships/image" Target="../media/image8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3.png"/><Relationship Id="rId3"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6.png"/><Relationship Id="rId3" Type="http://schemas.openxmlformats.org/officeDocument/2006/relationships/image" Target="../media/image11.png"/></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4.xml"/><Relationship Id="rId2" Type="http://schemas.openxmlformats.org/officeDocument/2006/relationships/image" Target="../media/image85.png"/></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9.png"/><Relationship Id="rId5" Type="http://schemas.openxmlformats.org/officeDocument/2006/relationships/image" Target="../media/image88.png"/><Relationship Id="rId1" Type="http://schemas.openxmlformats.org/officeDocument/2006/relationships/slideLayout" Target="../slideLayouts/slideLayout4.xml"/><Relationship Id="rId2" Type="http://schemas.openxmlformats.org/officeDocument/2006/relationships/image" Target="../media/image8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0.png"/><Relationship Id="rId3" Type="http://schemas.openxmlformats.org/officeDocument/2006/relationships/image" Target="../media/image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0.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4.xml"/><Relationship Id="rId2"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4.png"/><Relationship Id="rId5" Type="http://schemas.openxmlformats.org/officeDocument/2006/relationships/image" Target="../media/image95.png"/><Relationship Id="rId1" Type="http://schemas.openxmlformats.org/officeDocument/2006/relationships/slideLayout" Target="../slideLayouts/slideLayout4.xml"/><Relationship Id="rId2" Type="http://schemas.openxmlformats.org/officeDocument/2006/relationships/image" Target="../media/image9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 Id="rId3"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6.png"/><Relationship Id="rId3" Type="http://schemas.openxmlformats.org/officeDocument/2006/relationships/image" Target="../media/image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6.png"/><Relationship Id="rId3" Type="http://schemas.openxmlformats.org/officeDocument/2006/relationships/image" Target="../media/image1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8.png"/><Relationship Id="rId3" Type="http://schemas.openxmlformats.org/officeDocument/2006/relationships/image" Target="../media/image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9.png"/><Relationship Id="rId3" Type="http://schemas.openxmlformats.org/officeDocument/2006/relationships/image" Target="../media/image10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mailto:Kevin.alexander@krcc.on.c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2286000"/>
          </a:xfrm>
        </p:spPr>
        <p:txBody>
          <a:bodyPr/>
          <a:lstStyle/>
          <a:p>
            <a:pPr eaLnBrk="1" hangingPunct="1"/>
            <a:r>
              <a:rPr lang="en-CA" sz="5400" b="1" dirty="0" smtClean="0"/>
              <a:t>Tutorial:</a:t>
            </a:r>
            <a:br>
              <a:rPr lang="en-CA" sz="5400" b="1" dirty="0" smtClean="0"/>
            </a:br>
            <a:r>
              <a:rPr lang="en-CA" sz="5400" b="1" dirty="0" smtClean="0">
                <a:solidFill>
                  <a:schemeClr val="tx2"/>
                </a:solidFill>
              </a:rPr>
              <a:t>Film Dosimetry Analysis Slicelet</a:t>
            </a:r>
            <a:endParaRPr lang="en-US" sz="5400" b="1" dirty="0"/>
          </a:p>
        </p:txBody>
      </p:sp>
      <p:sp>
        <p:nvSpPr>
          <p:cNvPr id="3" name="Subtitle 2"/>
          <p:cNvSpPr>
            <a:spLocks noGrp="1"/>
          </p:cNvSpPr>
          <p:nvPr>
            <p:ph type="subTitle" idx="1"/>
          </p:nvPr>
        </p:nvSpPr>
        <p:spPr>
          <a:xfrm>
            <a:off x="228600" y="3200400"/>
            <a:ext cx="8763000" cy="838200"/>
          </a:xfrm>
        </p:spPr>
        <p:txBody>
          <a:bodyPr rtlCol="0">
            <a:noAutofit/>
          </a:bodyPr>
          <a:lstStyle/>
          <a:p>
            <a:endParaRPr lang="en-US" sz="2400" i="1" dirty="0" smtClean="0">
              <a:solidFill>
                <a:schemeClr val="tx1"/>
              </a:solidFill>
            </a:endParaRPr>
          </a:p>
          <a:p>
            <a:endParaRPr lang="en-US" sz="2400" i="1" dirty="0">
              <a:solidFill>
                <a:schemeClr val="tx1"/>
              </a:solidFill>
            </a:endParaRPr>
          </a:p>
          <a:p>
            <a:r>
              <a:rPr lang="en-US" sz="2400" i="1" dirty="0" smtClean="0">
                <a:solidFill>
                  <a:schemeClr val="tx1"/>
                </a:solidFill>
              </a:rPr>
              <a:t>IC3DDose </a:t>
            </a:r>
            <a:r>
              <a:rPr lang="en-US" sz="2400" i="1" dirty="0" smtClean="0">
                <a:solidFill>
                  <a:schemeClr val="tx1"/>
                </a:solidFill>
              </a:rPr>
              <a:t>2016</a:t>
            </a:r>
          </a:p>
          <a:p>
            <a:r>
              <a:rPr lang="en-US" sz="2400" dirty="0" smtClean="0">
                <a:solidFill>
                  <a:schemeClr val="tx1"/>
                </a:solidFill>
              </a:rPr>
              <a:t>November 10, 2016</a:t>
            </a:r>
            <a:endParaRPr lang="en-CA" sz="2400" dirty="0">
              <a:solidFill>
                <a:schemeClr val="tx1"/>
              </a:solidFill>
            </a:endParaRPr>
          </a:p>
        </p:txBody>
      </p:sp>
      <p:pic>
        <p:nvPicPr>
          <p:cNvPr id="5" name="Picture 1" descr="C:\lasso\PerkFacilities\PerkWeb\images\logo-Queens.gif"/>
          <p:cNvPicPr>
            <a:picLocks noChangeAspect="1" noChangeArrowheads="1"/>
          </p:cNvPicPr>
          <p:nvPr/>
        </p:nvPicPr>
        <p:blipFill>
          <a:blip r:embed="rId3" cstate="print"/>
          <a:srcRect/>
          <a:stretch>
            <a:fillRect/>
          </a:stretch>
        </p:blipFill>
        <p:spPr bwMode="auto">
          <a:xfrm>
            <a:off x="2667000" y="5713862"/>
            <a:ext cx="1447800" cy="983305"/>
          </a:xfrm>
          <a:prstGeom prst="rect">
            <a:avLst/>
          </a:prstGeom>
          <a:noFill/>
          <a:ln w="9525">
            <a:noFill/>
            <a:miter lim="800000"/>
            <a:headEnd/>
            <a:tailEnd/>
          </a:ln>
        </p:spPr>
      </p:pic>
      <p:pic>
        <p:nvPicPr>
          <p:cNvPr id="6" name="Picture 3" descr="C:\lasso\My Dropbox\PerkWeb\PerkLogo2010-base-with-text-300dpi.png"/>
          <p:cNvPicPr>
            <a:picLocks noChangeAspect="1" noChangeArrowheads="1"/>
          </p:cNvPicPr>
          <p:nvPr/>
        </p:nvPicPr>
        <p:blipFill>
          <a:blip r:embed="rId4" cstate="print"/>
          <a:srcRect/>
          <a:stretch>
            <a:fillRect/>
          </a:stretch>
        </p:blipFill>
        <p:spPr bwMode="auto">
          <a:xfrm>
            <a:off x="152400" y="5743886"/>
            <a:ext cx="2438400" cy="428314"/>
          </a:xfrm>
          <a:prstGeom prst="rect">
            <a:avLst/>
          </a:prstGeom>
          <a:noFill/>
          <a:ln w="9525">
            <a:noFill/>
            <a:miter lim="800000"/>
            <a:headEnd/>
            <a:tailEnd/>
          </a:ln>
        </p:spPr>
      </p:pic>
      <p:pic>
        <p:nvPicPr>
          <p:cNvPr id="7" name="Picture 6"/>
          <p:cNvPicPr>
            <a:picLocks noChangeAspect="1"/>
          </p:cNvPicPr>
          <p:nvPr/>
        </p:nvPicPr>
        <p:blipFill>
          <a:blip r:embed="rId5"/>
          <a:stretch>
            <a:fillRect/>
          </a:stretch>
        </p:blipFill>
        <p:spPr>
          <a:xfrm>
            <a:off x="4343400" y="5738070"/>
            <a:ext cx="2590800" cy="662730"/>
          </a:xfrm>
          <a:prstGeom prst="rect">
            <a:avLst/>
          </a:prstGeom>
        </p:spPr>
      </p:pic>
      <p:pic>
        <p:nvPicPr>
          <p:cNvPr id="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5678143"/>
            <a:ext cx="1588162" cy="1067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p:cNvPicPr>
          <p:nvPr/>
        </p:nvPicPr>
        <p:blipFill>
          <a:blip r:embed="rId7"/>
          <a:stretch>
            <a:fillRect/>
          </a:stretch>
        </p:blipFill>
        <p:spPr>
          <a:xfrm>
            <a:off x="1371535" y="2666998"/>
            <a:ext cx="1295465" cy="1295465"/>
          </a:xfrm>
          <a:prstGeom prst="rect">
            <a:avLst/>
          </a:prstGeom>
        </p:spPr>
      </p:pic>
      <p:pic>
        <p:nvPicPr>
          <p:cNvPr id="12" name="Picture 11"/>
          <p:cNvPicPr>
            <a:picLocks noChangeAspect="1"/>
          </p:cNvPicPr>
          <p:nvPr/>
        </p:nvPicPr>
        <p:blipFill>
          <a:blip r:embed="rId7"/>
          <a:stretch>
            <a:fillRect/>
          </a:stretch>
        </p:blipFill>
        <p:spPr>
          <a:xfrm>
            <a:off x="6591267" y="2666997"/>
            <a:ext cx="1295465" cy="1295465"/>
          </a:xfrm>
          <a:prstGeom prst="rect">
            <a:avLst/>
          </a:prstGeom>
        </p:spPr>
      </p:pic>
    </p:spTree>
    <p:extLst>
      <p:ext uri="{BB962C8B-B14F-4D97-AF65-F5344CB8AC3E}">
        <p14:creationId xmlns:p14="http://schemas.microsoft.com/office/powerpoint/2010/main" val="3226150151"/>
      </p:ext>
    </p:extLst>
  </p:cSld>
  <p:clrMapOvr>
    <a:masterClrMapping/>
  </p:clrMapOvr>
  <mc:AlternateContent xmlns:mc="http://schemas.openxmlformats.org/markup-compatibility/2006" xmlns:p14="http://schemas.microsoft.com/office/powerpoint/2010/main">
    <mc:Choice Requires="p14">
      <p:transition spd="slow" p14:dur="2000" advTm="13814"/>
    </mc:Choice>
    <mc:Fallback xmlns="">
      <p:transition spd="slow" advTm="138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1066800"/>
            <a:ext cx="8382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Calibration films were irradiated in well characterized radiation fields </a:t>
            </a:r>
            <a:br>
              <a:rPr lang="en-CA" dirty="0" smtClean="0"/>
            </a:br>
            <a:r>
              <a:rPr lang="en-CA" dirty="0" smtClean="0"/>
              <a:t>(10x10 cm</a:t>
            </a:r>
            <a:r>
              <a:rPr lang="en-CA" baseline="30000" dirty="0" smtClean="0"/>
              <a:t>2</a:t>
            </a:r>
            <a:r>
              <a:rPr lang="en-CA" baseline="30000" dirty="0"/>
              <a:t> </a:t>
            </a:r>
            <a:r>
              <a:rPr lang="en-CA" dirty="0" smtClean="0"/>
              <a:t>at </a:t>
            </a:r>
            <a:r>
              <a:rPr lang="en-CA" dirty="0" err="1" smtClean="0"/>
              <a:t>d</a:t>
            </a:r>
            <a:r>
              <a:rPr lang="en-CA" baseline="-25000" dirty="0" err="1" smtClean="0"/>
              <a:t>max</a:t>
            </a:r>
            <a:r>
              <a:rPr lang="en-CA" dirty="0" smtClean="0"/>
              <a:t>) to a range of doses</a:t>
            </a:r>
          </a:p>
          <a:p>
            <a:pPr marL="0" indent="0">
              <a:buNone/>
            </a:pPr>
            <a:endParaRPr lang="en-CA" dirty="0"/>
          </a:p>
          <a:p>
            <a:pPr lvl="1"/>
            <a:endParaRPr lang="en-CA" dirty="0"/>
          </a:p>
        </p:txBody>
      </p:sp>
      <p:sp>
        <p:nvSpPr>
          <p:cNvPr id="3" name="AutoShape 2" descr="Displaying IMG_002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4" descr="Displaying IMG_002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6" descr="Displaying IMG_0022.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 name="Picture 4" descr="Displaying photo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31123"/>
            <a:ext cx="2392776"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isplaying photo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022931"/>
            <a:ext cx="3770428" cy="281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256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1066800"/>
            <a:ext cx="8382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Treatment planning using Eclipse:</a:t>
            </a:r>
          </a:p>
          <a:p>
            <a:pPr lvl="1"/>
            <a:r>
              <a:rPr lang="en-CA" dirty="0" smtClean="0"/>
              <a:t>Dual arc delivery FSRT VMAT </a:t>
            </a:r>
            <a:r>
              <a:rPr lang="en-CA" dirty="0" smtClean="0"/>
              <a:t/>
            </a:r>
            <a:br>
              <a:rPr lang="en-CA" dirty="0" smtClean="0"/>
            </a:br>
            <a:r>
              <a:rPr lang="en-CA" dirty="0" smtClean="0"/>
              <a:t>(</a:t>
            </a:r>
            <a:r>
              <a:rPr lang="en-CA" dirty="0" smtClean="0"/>
              <a:t>4 </a:t>
            </a:r>
            <a:r>
              <a:rPr lang="en-CA" dirty="0" err="1" smtClean="0"/>
              <a:t>Gy</a:t>
            </a:r>
            <a:r>
              <a:rPr lang="en-CA" dirty="0" smtClean="0"/>
              <a:t> delivered to </a:t>
            </a:r>
            <a:r>
              <a:rPr lang="en-CA" dirty="0" err="1" smtClean="0"/>
              <a:t>mets</a:t>
            </a:r>
            <a:r>
              <a:rPr lang="en-CA" dirty="0" smtClean="0"/>
              <a:t>, plus 2 </a:t>
            </a:r>
            <a:r>
              <a:rPr lang="en-CA" dirty="0" err="1" smtClean="0"/>
              <a:t>Gy</a:t>
            </a:r>
            <a:r>
              <a:rPr lang="en-CA" dirty="0" smtClean="0"/>
              <a:t> SIB)</a:t>
            </a:r>
          </a:p>
          <a:p>
            <a:pPr lvl="1"/>
            <a:r>
              <a:rPr lang="en-CA" dirty="0" smtClean="0"/>
              <a:t>Delivery to a cylindrical phantom with film at </a:t>
            </a:r>
            <a:r>
              <a:rPr lang="en-CA" dirty="0" err="1" smtClean="0"/>
              <a:t>isocenter</a:t>
            </a:r>
            <a:r>
              <a:rPr lang="en-CA" dirty="0" smtClean="0"/>
              <a:t> plane</a:t>
            </a:r>
          </a:p>
          <a:p>
            <a:endParaRPr lang="en-CA" dirty="0" smtClean="0"/>
          </a:p>
          <a:p>
            <a:endParaRPr lang="en-CA" dirty="0"/>
          </a:p>
          <a:p>
            <a:endParaRPr lang="en-CA" sz="5400" dirty="0"/>
          </a:p>
          <a:p>
            <a:r>
              <a:rPr lang="en-CA" dirty="0" smtClean="0"/>
              <a:t>Outputs:   </a:t>
            </a:r>
            <a:r>
              <a:rPr lang="en-CA" dirty="0" smtClean="0">
                <a:solidFill>
                  <a:srgbClr val="FF0000"/>
                </a:solidFill>
              </a:rPr>
              <a:t>Planning dose volume, Structures</a:t>
            </a:r>
          </a:p>
          <a:p>
            <a:endParaRPr lang="en-CA" dirty="0"/>
          </a:p>
          <a:p>
            <a:pPr lvl="1"/>
            <a:endParaRPr lang="en-CA" dirty="0"/>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30000" contrast="1000"/>
                    </a14:imgEffect>
                  </a14:imgLayer>
                </a14:imgProps>
              </a:ext>
              <a:ext uri="{28A0092B-C50C-407E-A947-70E740481C1C}">
                <a14:useLocalDpi xmlns:a14="http://schemas.microsoft.com/office/drawing/2010/main" val="0"/>
              </a:ext>
            </a:extLst>
          </a:blip>
          <a:stretch>
            <a:fillRect/>
          </a:stretch>
        </p:blipFill>
        <p:spPr>
          <a:xfrm>
            <a:off x="4876800" y="3543300"/>
            <a:ext cx="2841192" cy="213089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662" y="3581400"/>
            <a:ext cx="2739592" cy="2054694"/>
          </a:xfrm>
          <a:prstGeom prst="rect">
            <a:avLst/>
          </a:prstGeom>
        </p:spPr>
      </p:pic>
    </p:spTree>
    <p:extLst>
      <p:ext uri="{BB962C8B-B14F-4D97-AF65-F5344CB8AC3E}">
        <p14:creationId xmlns:p14="http://schemas.microsoft.com/office/powerpoint/2010/main" val="915882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1066800"/>
            <a:ext cx="8382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Irradiation day:</a:t>
            </a:r>
          </a:p>
          <a:p>
            <a:pPr lvl="1"/>
            <a:r>
              <a:rPr lang="en-CA" dirty="0" smtClean="0"/>
              <a:t>Quarter sheets of </a:t>
            </a:r>
            <a:r>
              <a:rPr lang="en-CA" dirty="0" err="1" smtClean="0"/>
              <a:t>Gafchromic</a:t>
            </a:r>
            <a:r>
              <a:rPr lang="en-CA" dirty="0" smtClean="0"/>
              <a:t> EBT3 film used for calibration points</a:t>
            </a:r>
          </a:p>
          <a:p>
            <a:pPr lvl="1"/>
            <a:r>
              <a:rPr lang="en-CA" dirty="0" smtClean="0"/>
              <a:t>Full sheet irradiation for experimental/measured film (FSRT VMAT irradiation)</a:t>
            </a:r>
          </a:p>
          <a:p>
            <a:pPr marL="0" indent="0">
              <a:buNone/>
            </a:pPr>
            <a:endParaRPr lang="en-CA" dirty="0" smtClean="0">
              <a:solidFill>
                <a:srgbClr val="FF0000"/>
              </a:solidFill>
            </a:endParaRPr>
          </a:p>
          <a:p>
            <a:endParaRPr lang="en-CA" dirty="0"/>
          </a:p>
          <a:p>
            <a:pPr lvl="1"/>
            <a:endParaRPr lang="en-CA" dirty="0"/>
          </a:p>
        </p:txBody>
      </p:sp>
    </p:spTree>
    <p:extLst>
      <p:ext uri="{BB962C8B-B14F-4D97-AF65-F5344CB8AC3E}">
        <p14:creationId xmlns:p14="http://schemas.microsoft.com/office/powerpoint/2010/main" val="31535343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pic>
        <p:nvPicPr>
          <p:cNvPr id="1026" name="Picture 2" descr="C:\Users\Kevin\Downloads\experi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7736" y="4020921"/>
            <a:ext cx="2605088" cy="195381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evin\Downloads\dose_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1624" y="1826879"/>
            <a:ext cx="13208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Kevin\Downloads\dose_5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1624" y="2867772"/>
            <a:ext cx="13208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Kevin\Downloads\dose_1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1624" y="3930985"/>
            <a:ext cx="13208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Kevin\Downloads\dose_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1624" y="4984137"/>
            <a:ext cx="13208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Kevin\Downloads\dose_30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49424" y="1820831"/>
            <a:ext cx="13208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Kevin\Downloads\dose_4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49424" y="2867772"/>
            <a:ext cx="13208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Kevin\Downloads\dose_5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49424" y="3930985"/>
            <a:ext cx="13208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Kevin\Downloads\dose_60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49424" y="4984137"/>
            <a:ext cx="13208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Kevin\Downloads\blan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67736" y="1834523"/>
            <a:ext cx="2605088" cy="1953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rotWithShape="1">
          <a:blip r:embed="rId12">
            <a:extLst>
              <a:ext uri="{28A0092B-C50C-407E-A947-70E740481C1C}">
                <a14:useLocalDpi xmlns:a14="http://schemas.microsoft.com/office/drawing/2010/main" val="0"/>
              </a:ext>
            </a:extLst>
          </a:blip>
          <a:srcRect l="3484" r="50000"/>
          <a:stretch/>
        </p:blipFill>
        <p:spPr bwMode="auto">
          <a:xfrm>
            <a:off x="0" y="1523329"/>
            <a:ext cx="3110765" cy="4722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ontent Placeholder 2"/>
          <p:cNvSpPr txBox="1">
            <a:spLocks/>
          </p:cNvSpPr>
          <p:nvPr/>
        </p:nvSpPr>
        <p:spPr bwMode="auto">
          <a:xfrm>
            <a:off x="301385" y="1295400"/>
            <a:ext cx="2667000"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u="sng" dirty="0" smtClean="0"/>
              <a:t>CCSEO Film Imager</a:t>
            </a:r>
          </a:p>
        </p:txBody>
      </p:sp>
      <p:sp>
        <p:nvSpPr>
          <p:cNvPr id="19" name="Content Placeholder 2"/>
          <p:cNvSpPr txBox="1">
            <a:spLocks/>
          </p:cNvSpPr>
          <p:nvPr/>
        </p:nvSpPr>
        <p:spPr bwMode="auto">
          <a:xfrm>
            <a:off x="3352427" y="2060906"/>
            <a:ext cx="1219576"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dirty="0" smtClean="0">
                <a:solidFill>
                  <a:srgbClr val="FFC000"/>
                </a:solidFill>
              </a:rPr>
              <a:t>0 </a:t>
            </a:r>
            <a:r>
              <a:rPr lang="en-CA" sz="2200" b="1" dirty="0" err="1" smtClean="0">
                <a:solidFill>
                  <a:srgbClr val="FFC000"/>
                </a:solidFill>
              </a:rPr>
              <a:t>cGy</a:t>
            </a:r>
            <a:endParaRPr lang="en-CA" sz="2200" b="1" dirty="0" smtClean="0">
              <a:solidFill>
                <a:srgbClr val="FFC000"/>
              </a:solidFill>
            </a:endParaRPr>
          </a:p>
        </p:txBody>
      </p:sp>
      <p:sp>
        <p:nvSpPr>
          <p:cNvPr id="20" name="Content Placeholder 2"/>
          <p:cNvSpPr txBox="1">
            <a:spLocks/>
          </p:cNvSpPr>
          <p:nvPr/>
        </p:nvSpPr>
        <p:spPr bwMode="auto">
          <a:xfrm>
            <a:off x="3356215" y="3107847"/>
            <a:ext cx="1219576"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dirty="0" smtClean="0">
                <a:solidFill>
                  <a:srgbClr val="FFC000"/>
                </a:solidFill>
              </a:rPr>
              <a:t>50 </a:t>
            </a:r>
            <a:r>
              <a:rPr lang="en-CA" sz="2200" b="1" dirty="0" err="1" smtClean="0">
                <a:solidFill>
                  <a:srgbClr val="FFC000"/>
                </a:solidFill>
              </a:rPr>
              <a:t>cGy</a:t>
            </a:r>
            <a:endParaRPr lang="en-CA" sz="2200" b="1" dirty="0" smtClean="0">
              <a:solidFill>
                <a:srgbClr val="FFC000"/>
              </a:solidFill>
            </a:endParaRPr>
          </a:p>
        </p:txBody>
      </p:sp>
      <p:sp>
        <p:nvSpPr>
          <p:cNvPr id="21" name="Content Placeholder 2"/>
          <p:cNvSpPr txBox="1">
            <a:spLocks/>
          </p:cNvSpPr>
          <p:nvPr/>
        </p:nvSpPr>
        <p:spPr bwMode="auto">
          <a:xfrm>
            <a:off x="3356215" y="4171060"/>
            <a:ext cx="1219576"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dirty="0" smtClean="0">
                <a:solidFill>
                  <a:srgbClr val="FFC000"/>
                </a:solidFill>
              </a:rPr>
              <a:t>100 </a:t>
            </a:r>
            <a:r>
              <a:rPr lang="en-CA" sz="2200" b="1" dirty="0" err="1" smtClean="0">
                <a:solidFill>
                  <a:srgbClr val="FFC000"/>
                </a:solidFill>
              </a:rPr>
              <a:t>cGy</a:t>
            </a:r>
            <a:endParaRPr lang="en-CA" sz="2200" b="1" dirty="0" smtClean="0">
              <a:solidFill>
                <a:srgbClr val="FFC000"/>
              </a:solidFill>
            </a:endParaRPr>
          </a:p>
        </p:txBody>
      </p:sp>
      <p:sp>
        <p:nvSpPr>
          <p:cNvPr id="22" name="Content Placeholder 2"/>
          <p:cNvSpPr txBox="1">
            <a:spLocks/>
          </p:cNvSpPr>
          <p:nvPr/>
        </p:nvSpPr>
        <p:spPr bwMode="auto">
          <a:xfrm>
            <a:off x="3352236" y="5224212"/>
            <a:ext cx="1219576"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dirty="0" smtClean="0">
                <a:solidFill>
                  <a:srgbClr val="FFC000"/>
                </a:solidFill>
              </a:rPr>
              <a:t>200 </a:t>
            </a:r>
            <a:r>
              <a:rPr lang="en-CA" sz="2200" b="1" dirty="0" err="1" smtClean="0">
                <a:solidFill>
                  <a:srgbClr val="FFC000"/>
                </a:solidFill>
              </a:rPr>
              <a:t>cGy</a:t>
            </a:r>
            <a:endParaRPr lang="en-CA" sz="2200" b="1" dirty="0" smtClean="0">
              <a:solidFill>
                <a:srgbClr val="FFC000"/>
              </a:solidFill>
            </a:endParaRPr>
          </a:p>
        </p:txBody>
      </p:sp>
      <p:sp>
        <p:nvSpPr>
          <p:cNvPr id="23" name="Content Placeholder 2"/>
          <p:cNvSpPr txBox="1">
            <a:spLocks/>
          </p:cNvSpPr>
          <p:nvPr/>
        </p:nvSpPr>
        <p:spPr bwMode="auto">
          <a:xfrm>
            <a:off x="4800036" y="2060905"/>
            <a:ext cx="1219576"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dirty="0" smtClean="0">
                <a:solidFill>
                  <a:srgbClr val="FFC000"/>
                </a:solidFill>
              </a:rPr>
              <a:t>300 </a:t>
            </a:r>
            <a:r>
              <a:rPr lang="en-CA" sz="2200" b="1" dirty="0" err="1" smtClean="0">
                <a:solidFill>
                  <a:srgbClr val="FFC000"/>
                </a:solidFill>
              </a:rPr>
              <a:t>cGy</a:t>
            </a:r>
            <a:endParaRPr lang="en-CA" sz="2200" b="1" dirty="0" smtClean="0">
              <a:solidFill>
                <a:srgbClr val="FFC000"/>
              </a:solidFill>
            </a:endParaRPr>
          </a:p>
        </p:txBody>
      </p:sp>
      <p:sp>
        <p:nvSpPr>
          <p:cNvPr id="24" name="Content Placeholder 2"/>
          <p:cNvSpPr txBox="1">
            <a:spLocks/>
          </p:cNvSpPr>
          <p:nvPr/>
        </p:nvSpPr>
        <p:spPr bwMode="auto">
          <a:xfrm>
            <a:off x="4800036" y="3107846"/>
            <a:ext cx="1219576"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dirty="0" smtClean="0">
                <a:solidFill>
                  <a:srgbClr val="FFC000"/>
                </a:solidFill>
              </a:rPr>
              <a:t>400 </a:t>
            </a:r>
            <a:r>
              <a:rPr lang="en-CA" sz="2200" b="1" dirty="0" err="1" smtClean="0">
                <a:solidFill>
                  <a:srgbClr val="FFC000"/>
                </a:solidFill>
              </a:rPr>
              <a:t>cGy</a:t>
            </a:r>
            <a:endParaRPr lang="en-CA" sz="2200" b="1" dirty="0" smtClean="0">
              <a:solidFill>
                <a:srgbClr val="FFC000"/>
              </a:solidFill>
            </a:endParaRPr>
          </a:p>
        </p:txBody>
      </p:sp>
      <p:sp>
        <p:nvSpPr>
          <p:cNvPr id="25" name="Content Placeholder 2"/>
          <p:cNvSpPr txBox="1">
            <a:spLocks/>
          </p:cNvSpPr>
          <p:nvPr/>
        </p:nvSpPr>
        <p:spPr bwMode="auto">
          <a:xfrm>
            <a:off x="4766484" y="4171059"/>
            <a:ext cx="1219576"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dirty="0" smtClean="0">
                <a:solidFill>
                  <a:srgbClr val="FFC000"/>
                </a:solidFill>
              </a:rPr>
              <a:t>500 </a:t>
            </a:r>
            <a:r>
              <a:rPr lang="en-CA" sz="2200" b="1" dirty="0" err="1" smtClean="0">
                <a:solidFill>
                  <a:srgbClr val="FFC000"/>
                </a:solidFill>
              </a:rPr>
              <a:t>cGy</a:t>
            </a:r>
            <a:endParaRPr lang="en-CA" sz="2200" b="1" dirty="0" smtClean="0">
              <a:solidFill>
                <a:srgbClr val="FFC000"/>
              </a:solidFill>
            </a:endParaRPr>
          </a:p>
        </p:txBody>
      </p:sp>
      <p:sp>
        <p:nvSpPr>
          <p:cNvPr id="26" name="Content Placeholder 2"/>
          <p:cNvSpPr txBox="1">
            <a:spLocks/>
          </p:cNvSpPr>
          <p:nvPr/>
        </p:nvSpPr>
        <p:spPr bwMode="auto">
          <a:xfrm>
            <a:off x="4800036" y="5224211"/>
            <a:ext cx="1219576"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dirty="0" smtClean="0">
                <a:solidFill>
                  <a:srgbClr val="FFC000"/>
                </a:solidFill>
              </a:rPr>
              <a:t>600 </a:t>
            </a:r>
            <a:r>
              <a:rPr lang="en-CA" sz="2200" b="1" dirty="0" err="1" smtClean="0">
                <a:solidFill>
                  <a:srgbClr val="FFC000"/>
                </a:solidFill>
              </a:rPr>
              <a:t>cGy</a:t>
            </a:r>
            <a:endParaRPr lang="en-CA" sz="2200" b="1" dirty="0" smtClean="0">
              <a:solidFill>
                <a:srgbClr val="FFC000"/>
              </a:solidFill>
            </a:endParaRPr>
          </a:p>
        </p:txBody>
      </p:sp>
      <p:sp>
        <p:nvSpPr>
          <p:cNvPr id="27" name="Content Placeholder 2"/>
          <p:cNvSpPr txBox="1">
            <a:spLocks/>
          </p:cNvSpPr>
          <p:nvPr/>
        </p:nvSpPr>
        <p:spPr bwMode="auto">
          <a:xfrm>
            <a:off x="6960492" y="2227271"/>
            <a:ext cx="1219576"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dirty="0" smtClean="0"/>
              <a:t>Empty Light Field</a:t>
            </a:r>
          </a:p>
        </p:txBody>
      </p:sp>
      <p:sp>
        <p:nvSpPr>
          <p:cNvPr id="28" name="Content Placeholder 2"/>
          <p:cNvSpPr txBox="1">
            <a:spLocks/>
          </p:cNvSpPr>
          <p:nvPr/>
        </p:nvSpPr>
        <p:spPr bwMode="auto">
          <a:xfrm>
            <a:off x="7009777" y="4411926"/>
            <a:ext cx="1219576"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dirty="0" smtClean="0">
                <a:solidFill>
                  <a:srgbClr val="FFC000"/>
                </a:solidFill>
              </a:rPr>
              <a:t>FSRT VMAT Delivery</a:t>
            </a:r>
          </a:p>
        </p:txBody>
      </p:sp>
      <p:sp>
        <p:nvSpPr>
          <p:cNvPr id="29" name="Content Placeholder 2"/>
          <p:cNvSpPr txBox="1">
            <a:spLocks/>
          </p:cNvSpPr>
          <p:nvPr/>
        </p:nvSpPr>
        <p:spPr bwMode="auto">
          <a:xfrm>
            <a:off x="3415924" y="1363639"/>
            <a:ext cx="2667000" cy="510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b="1" u="sng" dirty="0" smtClean="0"/>
              <a:t>Calibration Set</a:t>
            </a:r>
          </a:p>
        </p:txBody>
      </p:sp>
      <p:sp>
        <p:nvSpPr>
          <p:cNvPr id="30" name="Content Placeholder 2"/>
          <p:cNvSpPr txBox="1">
            <a:spLocks/>
          </p:cNvSpPr>
          <p:nvPr/>
        </p:nvSpPr>
        <p:spPr bwMode="auto">
          <a:xfrm>
            <a:off x="2626196" y="691090"/>
            <a:ext cx="4648200" cy="7021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i="1" dirty="0" smtClean="0"/>
              <a:t>Film imaged 24 hrs post-</a:t>
            </a:r>
            <a:r>
              <a:rPr lang="en-CA" sz="2800" i="1" dirty="0" err="1" smtClean="0"/>
              <a:t>irr</a:t>
            </a:r>
            <a:r>
              <a:rPr lang="en-CA" sz="2800" i="1" dirty="0" smtClean="0"/>
              <a:t>.</a:t>
            </a:r>
            <a:endParaRPr lang="en-CA" sz="2400" i="1" dirty="0"/>
          </a:p>
        </p:txBody>
      </p:sp>
    </p:spTree>
    <p:extLst>
      <p:ext uri="{BB962C8B-B14F-4D97-AF65-F5344CB8AC3E}">
        <p14:creationId xmlns:p14="http://schemas.microsoft.com/office/powerpoint/2010/main" val="306354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Before we begin…</a:t>
            </a:r>
            <a:endParaRPr lang="en-CA" sz="4000" b="1" dirty="0">
              <a:solidFill>
                <a:schemeClr val="tx2"/>
              </a:solidFill>
            </a:endParaRPr>
          </a:p>
        </p:txBody>
      </p:sp>
      <p:sp>
        <p:nvSpPr>
          <p:cNvPr id="19" name="Content Placeholder 2"/>
          <p:cNvSpPr txBox="1">
            <a:spLocks/>
          </p:cNvSpPr>
          <p:nvPr/>
        </p:nvSpPr>
        <p:spPr bwMode="auto">
          <a:xfrm>
            <a:off x="4240975" y="5029200"/>
            <a:ext cx="4633481"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Make sure ‘</a:t>
            </a:r>
            <a:r>
              <a:rPr lang="en-CA" sz="2400" b="1" dirty="0" smtClean="0"/>
              <a:t>Automatically create subject hierarchy’ is checked!</a:t>
            </a:r>
          </a:p>
          <a:p>
            <a:pPr marL="0" indent="0" algn="ctr">
              <a:buNone/>
            </a:pPr>
            <a:r>
              <a:rPr lang="en-CA" sz="2400" dirty="0" smtClean="0"/>
              <a:t>Click </a:t>
            </a:r>
            <a:r>
              <a:rPr lang="en-CA" sz="2400" b="1" dirty="0" smtClean="0"/>
              <a:t>OK</a:t>
            </a:r>
            <a:r>
              <a:rPr lang="en-CA" sz="2400" dirty="0" smtClean="0"/>
              <a:t> and restart Slicer.</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6098" b="86709"/>
          <a:stretch/>
        </p:blipFill>
        <p:spPr bwMode="auto">
          <a:xfrm>
            <a:off x="305938" y="1752600"/>
            <a:ext cx="3206307" cy="1915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538" y="2394501"/>
            <a:ext cx="420400" cy="63697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t="21809" r="42875" b="57661"/>
          <a:stretch/>
        </p:blipFill>
        <p:spPr bwMode="auto">
          <a:xfrm>
            <a:off x="4240976" y="2393364"/>
            <a:ext cx="4598224" cy="2175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Down Arrow 8"/>
          <p:cNvSpPr/>
          <p:nvPr/>
        </p:nvSpPr>
        <p:spPr bwMode="auto">
          <a:xfrm rot="17772651">
            <a:off x="3668344" y="2447181"/>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9100" y="2792066"/>
            <a:ext cx="381000" cy="57727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436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Open Film Dosimetry Analysis Slicelet</a:t>
            </a:r>
            <a:endParaRPr lang="en-CA" sz="4000" b="1" dirty="0">
              <a:solidFill>
                <a:schemeClr val="tx2"/>
              </a:solidFill>
            </a:endParaRPr>
          </a:p>
        </p:txBody>
      </p:sp>
      <p:sp>
        <p:nvSpPr>
          <p:cNvPr id="10" name="Down Arrow 9"/>
          <p:cNvSpPr/>
          <p:nvPr/>
        </p:nvSpPr>
        <p:spPr bwMode="auto">
          <a:xfrm>
            <a:off x="4427149" y="1713870"/>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54" t="3718" r="79844" b="93667"/>
          <a:stretch/>
        </p:blipFill>
        <p:spPr bwMode="auto">
          <a:xfrm>
            <a:off x="2369749" y="990440"/>
            <a:ext cx="3802451" cy="45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149" y="1215657"/>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Down Arrow 15"/>
          <p:cNvSpPr/>
          <p:nvPr/>
        </p:nvSpPr>
        <p:spPr bwMode="auto">
          <a:xfrm>
            <a:off x="4427149" y="4304670"/>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5793" r="69052" b="70061"/>
          <a:stretch/>
        </p:blipFill>
        <p:spPr bwMode="auto">
          <a:xfrm>
            <a:off x="1431155" y="4953000"/>
            <a:ext cx="6569845" cy="55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376" y="5181600"/>
            <a:ext cx="352044" cy="5334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083" t="39952" r="67752" b="48632"/>
          <a:stretch/>
        </p:blipFill>
        <p:spPr bwMode="auto">
          <a:xfrm>
            <a:off x="2584545" y="2708360"/>
            <a:ext cx="3974909" cy="1406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4778" y="3276600"/>
            <a:ext cx="352044" cy="5334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3646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Film Dosimetry Analysis Slicelet</a:t>
            </a:r>
            <a:endParaRPr lang="en-CA" sz="4000" b="1" dirty="0">
              <a:solidFill>
                <a:schemeClr val="tx2"/>
              </a:solidFill>
            </a:endParaRPr>
          </a:p>
        </p:txBody>
      </p:sp>
      <p:pic>
        <p:nvPicPr>
          <p:cNvPr id="17"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0" y="4075512"/>
            <a:ext cx="353612" cy="5357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646" t="14055" r="13859" b="19761"/>
          <a:stretch/>
        </p:blipFill>
        <p:spPr bwMode="auto">
          <a:xfrm>
            <a:off x="457200" y="1066800"/>
            <a:ext cx="6850039" cy="390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264" t="59143" r="62026" b="21650"/>
          <a:stretch/>
        </p:blipFill>
        <p:spPr bwMode="auto">
          <a:xfrm>
            <a:off x="4267200" y="3810000"/>
            <a:ext cx="4665659"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9420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Calibration</a:t>
            </a:r>
            <a:endParaRPr lang="en-CA" sz="4000" b="1" dirty="0">
              <a:solidFill>
                <a:schemeClr val="tx2"/>
              </a:solidFill>
            </a:endParaRPr>
          </a:p>
        </p:txBody>
      </p:sp>
      <p:sp>
        <p:nvSpPr>
          <p:cNvPr id="10" name="Down Arrow 9"/>
          <p:cNvSpPr/>
          <p:nvPr/>
        </p:nvSpPr>
        <p:spPr bwMode="auto">
          <a:xfrm>
            <a:off x="6570114" y="3155068"/>
            <a:ext cx="485775" cy="63242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Right Arrow 13"/>
          <p:cNvSpPr/>
          <p:nvPr/>
        </p:nvSpPr>
        <p:spPr bwMode="auto">
          <a:xfrm>
            <a:off x="4187969" y="2041384"/>
            <a:ext cx="615662"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35" t="19814" r="60603" b="41241"/>
          <a:stretch/>
        </p:blipFill>
        <p:spPr bwMode="auto">
          <a:xfrm>
            <a:off x="9829800" y="-323005"/>
            <a:ext cx="3815255" cy="4451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Content Placeholder 2"/>
          <p:cNvSpPr txBox="1">
            <a:spLocks/>
          </p:cNvSpPr>
          <p:nvPr/>
        </p:nvSpPr>
        <p:spPr bwMode="auto">
          <a:xfrm>
            <a:off x="4800600" y="3889032"/>
            <a:ext cx="41148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Select </a:t>
            </a:r>
            <a:r>
              <a:rPr lang="en-CA" sz="2400" b="1" dirty="0" smtClean="0"/>
              <a:t>Film Dosimetry Dataset </a:t>
            </a:r>
            <a:r>
              <a:rPr lang="en-CA" sz="2400" dirty="0" smtClean="0"/>
              <a:t>folder that was just downloaded.  </a:t>
            </a:r>
          </a:p>
          <a:p>
            <a:pPr marL="0" indent="0" algn="ctr">
              <a:buNone/>
            </a:pPr>
            <a:r>
              <a:rPr lang="en-CA" sz="2400" dirty="0" smtClean="0"/>
              <a:t>Then select the </a:t>
            </a:r>
            <a:r>
              <a:rPr lang="en-CA" sz="2400" b="1" dirty="0" smtClean="0"/>
              <a:t>Images</a:t>
            </a:r>
            <a:r>
              <a:rPr lang="en-CA" sz="2400" dirty="0" smtClean="0"/>
              <a:t> folder.  Highlight all images except </a:t>
            </a:r>
            <a:r>
              <a:rPr lang="en-CA" sz="2400" b="1" dirty="0" smtClean="0"/>
              <a:t>experimental.png</a:t>
            </a:r>
            <a:r>
              <a:rPr lang="en-CA" sz="2400" dirty="0" smtClean="0"/>
              <a:t> and click ‘</a:t>
            </a:r>
            <a:r>
              <a:rPr lang="en-CA" sz="2400" b="1" dirty="0" smtClean="0"/>
              <a:t>Open</a:t>
            </a:r>
            <a:r>
              <a:rPr lang="en-CA" sz="2400" dirty="0" smtClean="0"/>
              <a:t>’</a:t>
            </a:r>
          </a:p>
          <a:p>
            <a:pPr marL="0" indent="0" algn="ctr">
              <a:buNone/>
            </a:pPr>
            <a:endParaRPr lang="en-CA" sz="2400" dirty="0"/>
          </a:p>
          <a:p>
            <a:pPr marL="0" indent="0" algn="ctr">
              <a:buNone/>
            </a:pPr>
            <a:endParaRPr lang="en-CA" sz="2400" dirty="0" smtClean="0"/>
          </a:p>
        </p:txBody>
      </p:sp>
      <p:pic>
        <p:nvPicPr>
          <p:cNvPr id="12" name="Picture 11"/>
          <p:cNvPicPr>
            <a:picLocks noChangeAspect="1" noChangeArrowheads="1"/>
          </p:cNvPicPr>
          <p:nvPr/>
        </p:nvPicPr>
        <p:blipFill rotWithShape="1">
          <a:blip r:embed="rId3">
            <a:extLst>
              <a:ext uri="{28A0092B-C50C-407E-A947-70E740481C1C}">
                <a14:useLocalDpi xmlns:a14="http://schemas.microsoft.com/office/drawing/2010/main" val="0"/>
              </a:ext>
            </a:extLst>
          </a:blip>
          <a:srcRect l="13753" t="14055" r="61892" b="43048"/>
          <a:stretch/>
        </p:blipFill>
        <p:spPr bwMode="auto">
          <a:xfrm>
            <a:off x="152400" y="1029843"/>
            <a:ext cx="3864107" cy="4253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218" y="2310346"/>
            <a:ext cx="341235" cy="51702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7200" t="25757" r="51770" b="56822"/>
          <a:stretch/>
        </p:blipFill>
        <p:spPr bwMode="auto">
          <a:xfrm>
            <a:off x="4887458" y="1206270"/>
            <a:ext cx="3365311" cy="1742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2199" y="1490525"/>
            <a:ext cx="387380" cy="58693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8976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Calibration</a:t>
            </a:r>
            <a:endParaRPr lang="en-CA" sz="4000" b="1" dirty="0">
              <a:solidFill>
                <a:schemeClr val="tx2"/>
              </a:solidFill>
            </a:endParaRPr>
          </a:p>
        </p:txBody>
      </p:sp>
      <p:sp>
        <p:nvSpPr>
          <p:cNvPr id="19" name="Content Placeholder 2"/>
          <p:cNvSpPr txBox="1">
            <a:spLocks/>
          </p:cNvSpPr>
          <p:nvPr/>
        </p:nvSpPr>
        <p:spPr bwMode="auto">
          <a:xfrm>
            <a:off x="5181600" y="3113962"/>
            <a:ext cx="3061293"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Assign data and doses as shown</a:t>
            </a:r>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435" t="22401" r="62282" b="35160"/>
          <a:stretch/>
        </p:blipFill>
        <p:spPr bwMode="auto">
          <a:xfrm>
            <a:off x="743803" y="1143000"/>
            <a:ext cx="3725838" cy="424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43802" y="2286000"/>
            <a:ext cx="3828197" cy="3101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101690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19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Calibration</a:t>
            </a:r>
            <a:endParaRPr lang="en-CA" sz="4000" b="1" dirty="0">
              <a:solidFill>
                <a:schemeClr val="tx2"/>
              </a:solidFill>
            </a:endParaRPr>
          </a:p>
        </p:txBody>
      </p:sp>
      <p:sp>
        <p:nvSpPr>
          <p:cNvPr id="19" name="Content Placeholder 2"/>
          <p:cNvSpPr txBox="1">
            <a:spLocks/>
          </p:cNvSpPr>
          <p:nvPr/>
        </p:nvSpPr>
        <p:spPr bwMode="auto">
          <a:xfrm>
            <a:off x="282054" y="916672"/>
            <a:ext cx="8557146"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i="1" dirty="0" smtClean="0"/>
              <a:t>If you can’t see a film in the top window, click and drag left/right or up/down to change window/level.</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499" t="22380" r="62047" b="55241"/>
          <a:stretch/>
        </p:blipFill>
        <p:spPr bwMode="auto">
          <a:xfrm>
            <a:off x="381000" y="2133600"/>
            <a:ext cx="4041103" cy="2409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8096" t="18307" r="38571" b="46896"/>
          <a:stretch/>
        </p:blipFill>
        <p:spPr bwMode="auto">
          <a:xfrm>
            <a:off x="5257800" y="2133600"/>
            <a:ext cx="3733800" cy="3480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725" y="3554031"/>
            <a:ext cx="269524" cy="40837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bwMode="auto">
          <a:xfrm>
            <a:off x="4506264" y="2819400"/>
            <a:ext cx="615662"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887" y="3706430"/>
            <a:ext cx="269524" cy="40837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857308"/>
            <a:ext cx="269524" cy="40837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txBox="1">
            <a:spLocks/>
          </p:cNvSpPr>
          <p:nvPr/>
        </p:nvSpPr>
        <p:spPr bwMode="auto">
          <a:xfrm>
            <a:off x="240887" y="4648200"/>
            <a:ext cx="4573208"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Click </a:t>
            </a:r>
            <a:r>
              <a:rPr lang="en-CA" sz="2400" b="1" dirty="0" smtClean="0"/>
              <a:t>Add region</a:t>
            </a:r>
            <a:r>
              <a:rPr lang="en-CA" sz="2400" dirty="0" smtClean="0"/>
              <a:t>, then click two times on the center of the film to define a region of interest (ROI).</a:t>
            </a:r>
          </a:p>
        </p:txBody>
      </p:sp>
    </p:spTree>
    <p:extLst>
      <p:ext uri="{BB962C8B-B14F-4D97-AF65-F5344CB8AC3E}">
        <p14:creationId xmlns:p14="http://schemas.microsoft.com/office/powerpoint/2010/main" val="668512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Material</a:t>
            </a:r>
            <a:endParaRPr lang="en-CA" sz="4000" b="1" dirty="0">
              <a:solidFill>
                <a:schemeClr val="tx2"/>
              </a:solidFill>
            </a:endParaRPr>
          </a:p>
        </p:txBody>
      </p:sp>
      <p:sp>
        <p:nvSpPr>
          <p:cNvPr id="5" name="Content Placeholder 2"/>
          <p:cNvSpPr txBox="1">
            <a:spLocks/>
          </p:cNvSpPr>
          <p:nvPr/>
        </p:nvSpPr>
        <p:spPr bwMode="auto">
          <a:xfrm>
            <a:off x="914400" y="1447800"/>
            <a:ext cx="8229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Connect to tutorial </a:t>
            </a:r>
            <a:r>
              <a:rPr lang="en-CA" dirty="0" err="1" smtClean="0"/>
              <a:t>wifi</a:t>
            </a:r>
            <a:r>
              <a:rPr lang="en-CA" dirty="0" smtClean="0"/>
              <a:t>:</a:t>
            </a:r>
            <a:br>
              <a:rPr lang="en-CA" dirty="0" smtClean="0"/>
            </a:br>
            <a:r>
              <a:rPr lang="en-CA" dirty="0" smtClean="0"/>
              <a:t>SSID: </a:t>
            </a:r>
            <a:r>
              <a:rPr lang="en-CA" i="1" dirty="0" smtClean="0"/>
              <a:t>Slicer Workshop</a:t>
            </a:r>
            <a:r>
              <a:rPr lang="en-CA" dirty="0" smtClean="0"/>
              <a:t>, Password: </a:t>
            </a:r>
            <a:r>
              <a:rPr lang="en-CA" i="1" dirty="0" err="1" smtClean="0"/>
              <a:t>gelitup</a:t>
            </a:r>
            <a:r>
              <a:rPr lang="en-CA" i="1" dirty="0" smtClean="0"/>
              <a:t>!</a:t>
            </a:r>
            <a:endParaRPr lang="en-CA" i="1" dirty="0" smtClean="0"/>
          </a:p>
          <a:p>
            <a:r>
              <a:rPr lang="en-CA" dirty="0" smtClean="0"/>
              <a:t>Access download page:</a:t>
            </a:r>
            <a:br>
              <a:rPr lang="en-CA" dirty="0" smtClean="0"/>
            </a:br>
            <a:r>
              <a:rPr lang="en-CA" dirty="0" smtClean="0"/>
              <a:t>Enter in your web browser: </a:t>
            </a:r>
            <a:r>
              <a:rPr lang="en-CA" i="1" dirty="0" smtClean="0"/>
              <a:t>192.168.1.5</a:t>
            </a:r>
          </a:p>
          <a:p>
            <a:r>
              <a:rPr lang="en-CA" dirty="0" smtClean="0"/>
              <a:t>Follow the instructions</a:t>
            </a:r>
          </a:p>
          <a:p>
            <a:r>
              <a:rPr lang="en-CA" dirty="0" smtClean="0"/>
              <a:t>Supported platforms:</a:t>
            </a:r>
            <a:br>
              <a:rPr lang="en-CA" dirty="0" smtClean="0"/>
            </a:br>
            <a:r>
              <a:rPr lang="en-CA" dirty="0" smtClean="0"/>
              <a:t>       Windows,        Mac OSX,       Linux</a:t>
            </a:r>
          </a:p>
          <a:p>
            <a:pPr lvl="1"/>
            <a:r>
              <a:rPr lang="en-CA" dirty="0" smtClean="0"/>
              <a:t>32-bit is not supported!</a:t>
            </a:r>
          </a:p>
        </p:txBody>
      </p:sp>
      <p:pic>
        <p:nvPicPr>
          <p:cNvPr id="7" name="Picture 2" descr="Image result for window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157" t="20241" r="23159" b="18406"/>
          <a:stretch/>
        </p:blipFill>
        <p:spPr bwMode="auto">
          <a:xfrm>
            <a:off x="1384544" y="4724400"/>
            <a:ext cx="520456" cy="5204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berraf.info/assets/img/icons/linux.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019" t="11228" r="21606" b="27102"/>
          <a:stretch/>
        </p:blipFill>
        <p:spPr bwMode="auto">
          <a:xfrm>
            <a:off x="5969555" y="4655443"/>
            <a:ext cx="507445" cy="5270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www.qbittorrent.org/img/maco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798" y="4679046"/>
            <a:ext cx="552039" cy="55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6466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Calibration</a:t>
            </a:r>
            <a:endParaRPr lang="en-CA" sz="4000" b="1" dirty="0">
              <a:solidFill>
                <a:schemeClr val="tx2"/>
              </a:solidFill>
            </a:endParaRPr>
          </a:p>
        </p:txBody>
      </p:sp>
      <p:sp>
        <p:nvSpPr>
          <p:cNvPr id="14" name="Content Placeholder 2"/>
          <p:cNvSpPr txBox="1">
            <a:spLocks/>
          </p:cNvSpPr>
          <p:nvPr/>
        </p:nvSpPr>
        <p:spPr bwMode="auto">
          <a:xfrm>
            <a:off x="546253" y="1047465"/>
            <a:ext cx="8051493"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Click and drag ROI towards center of irradiated field.</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123" t="18559" r="38462" b="46800"/>
          <a:stretch/>
        </p:blipFill>
        <p:spPr bwMode="auto">
          <a:xfrm>
            <a:off x="2687187" y="1981200"/>
            <a:ext cx="3746880" cy="3464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0438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Calibration</a:t>
            </a:r>
            <a:endParaRPr lang="en-CA" sz="4000" b="1" dirty="0">
              <a:solidFill>
                <a:schemeClr val="tx2"/>
              </a:solidFill>
            </a:endParaRPr>
          </a:p>
        </p:txBody>
      </p:sp>
      <p:sp>
        <p:nvSpPr>
          <p:cNvPr id="19" name="Content Placeholder 2"/>
          <p:cNvSpPr txBox="1">
            <a:spLocks/>
          </p:cNvSpPr>
          <p:nvPr/>
        </p:nvSpPr>
        <p:spPr bwMode="auto">
          <a:xfrm>
            <a:off x="282054" y="1025856"/>
            <a:ext cx="8557146"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Click </a:t>
            </a:r>
            <a:r>
              <a:rPr lang="en-CA" sz="2400" b="1" dirty="0" smtClean="0"/>
              <a:t>Perform calibration.</a:t>
            </a:r>
            <a:endParaRPr lang="en-CA" sz="2400" dirty="0" smtClean="0"/>
          </a:p>
        </p:txBody>
      </p:sp>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499" t="22380" r="62047" b="55241"/>
          <a:stretch/>
        </p:blipFill>
        <p:spPr bwMode="auto">
          <a:xfrm>
            <a:off x="1948676" y="1828800"/>
            <a:ext cx="5366524"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260071"/>
            <a:ext cx="269524" cy="40837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6874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Calibration</a:t>
            </a:r>
            <a:endParaRPr lang="en-CA" sz="4000" b="1" dirty="0">
              <a:solidFill>
                <a:schemeClr val="tx2"/>
              </a:solidFill>
            </a:endParaRPr>
          </a:p>
        </p:txBody>
      </p:sp>
      <p:sp>
        <p:nvSpPr>
          <p:cNvPr id="19" name="Content Placeholder 2"/>
          <p:cNvSpPr txBox="1">
            <a:spLocks/>
          </p:cNvSpPr>
          <p:nvPr/>
        </p:nvSpPr>
        <p:spPr bwMode="auto">
          <a:xfrm>
            <a:off x="245268" y="979225"/>
            <a:ext cx="9813132"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smtClean="0"/>
              <a:t>Calibration function has been determined, of the form:</a:t>
            </a:r>
          </a:p>
          <a:p>
            <a:pPr marL="0" indent="0">
              <a:buNone/>
            </a:pPr>
            <a:r>
              <a:rPr lang="en-CA" sz="2400" dirty="0"/>
              <a:t>	</a:t>
            </a:r>
            <a:r>
              <a:rPr lang="en-CA" sz="2400" dirty="0" smtClean="0"/>
              <a:t>				        </a:t>
            </a:r>
            <a:br>
              <a:rPr lang="en-CA" sz="2400" dirty="0" smtClean="0"/>
            </a:br>
            <a:r>
              <a:rPr lang="en-CA" sz="2400" dirty="0" smtClean="0"/>
              <a:t>				                   </a:t>
            </a:r>
            <a:r>
              <a:rPr lang="en-CA" sz="2800" b="1" dirty="0" smtClean="0"/>
              <a:t>Dose = </a:t>
            </a:r>
            <a:r>
              <a:rPr lang="en-CA" sz="2800" i="1" dirty="0" smtClean="0"/>
              <a:t>a</a:t>
            </a:r>
            <a:r>
              <a:rPr lang="en-CA" sz="2800" b="1" i="1" dirty="0" smtClean="0"/>
              <a:t> </a:t>
            </a:r>
            <a:r>
              <a:rPr lang="en-CA" sz="2800" b="1" dirty="0" smtClean="0"/>
              <a:t>+ </a:t>
            </a:r>
            <a:r>
              <a:rPr lang="en-CA" sz="2800" i="1" dirty="0" err="1" smtClean="0"/>
              <a:t>b</a:t>
            </a:r>
            <a:r>
              <a:rPr lang="en-CA" sz="2800" b="1" dirty="0" err="1" smtClean="0"/>
              <a:t>OD</a:t>
            </a:r>
            <a:r>
              <a:rPr lang="en-CA" sz="2800" b="1" dirty="0" smtClean="0"/>
              <a:t> + </a:t>
            </a:r>
            <a:r>
              <a:rPr lang="en-CA" sz="2800" i="1" dirty="0" err="1" smtClean="0"/>
              <a:t>c</a:t>
            </a:r>
            <a:r>
              <a:rPr lang="en-CA" sz="2800" b="1" dirty="0" err="1" smtClean="0"/>
              <a:t>OD</a:t>
            </a:r>
            <a:r>
              <a:rPr lang="en-CA" sz="2800" i="1" baseline="30000" dirty="0" err="1" smtClean="0"/>
              <a:t>n</a:t>
            </a:r>
            <a:endParaRPr lang="en-CA" sz="2400" dirty="0" smtClean="0"/>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673" t="22226" r="62086" b="60565"/>
          <a:stretch/>
        </p:blipFill>
        <p:spPr bwMode="auto">
          <a:xfrm>
            <a:off x="381000" y="1585993"/>
            <a:ext cx="4728836" cy="2188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05" t="8734" r="60853" b="44952"/>
          <a:stretch/>
        </p:blipFill>
        <p:spPr bwMode="auto">
          <a:xfrm>
            <a:off x="5104581" y="2831226"/>
            <a:ext cx="3909957"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9103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2</a:t>
            </a:r>
            <a:r>
              <a:rPr lang="en-CA" sz="4000" b="1" dirty="0" smtClean="0">
                <a:solidFill>
                  <a:schemeClr val="tx2"/>
                </a:solidFill>
              </a:rPr>
              <a:t>.  Load Experimental Data</a:t>
            </a:r>
            <a:endParaRPr lang="en-CA" sz="4000" b="1" dirty="0">
              <a:solidFill>
                <a:schemeClr val="tx2"/>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384" t="22384" r="58424" b="46404"/>
          <a:stretch/>
        </p:blipFill>
        <p:spPr bwMode="auto">
          <a:xfrm>
            <a:off x="220718" y="1631067"/>
            <a:ext cx="4351282" cy="3121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own Arrow 7"/>
          <p:cNvSpPr/>
          <p:nvPr/>
        </p:nvSpPr>
        <p:spPr bwMode="auto">
          <a:xfrm>
            <a:off x="6777693" y="3191854"/>
            <a:ext cx="485775" cy="63242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9" name="Right Arrow 8"/>
          <p:cNvSpPr/>
          <p:nvPr/>
        </p:nvSpPr>
        <p:spPr bwMode="auto">
          <a:xfrm>
            <a:off x="4797569" y="2200835"/>
            <a:ext cx="615662"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033" y="2200835"/>
            <a:ext cx="341235" cy="51702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80492" b="90731"/>
          <a:stretch/>
        </p:blipFill>
        <p:spPr bwMode="auto">
          <a:xfrm>
            <a:off x="5447390" y="1884569"/>
            <a:ext cx="3567605" cy="105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556" y="2292865"/>
            <a:ext cx="387380" cy="58693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2"/>
          <p:cNvSpPr txBox="1">
            <a:spLocks/>
          </p:cNvSpPr>
          <p:nvPr/>
        </p:nvSpPr>
        <p:spPr bwMode="auto">
          <a:xfrm>
            <a:off x="4800600" y="3889032"/>
            <a:ext cx="41148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Select </a:t>
            </a:r>
            <a:r>
              <a:rPr lang="en-CA" sz="2400" b="1" dirty="0" smtClean="0"/>
              <a:t>Film Dosimetry Dataset </a:t>
            </a:r>
            <a:r>
              <a:rPr lang="en-CA" sz="2400" dirty="0" smtClean="0"/>
              <a:t>folder.  </a:t>
            </a:r>
          </a:p>
          <a:p>
            <a:pPr marL="0" indent="0" algn="ctr">
              <a:buNone/>
            </a:pPr>
            <a:r>
              <a:rPr lang="en-CA" sz="2400" dirty="0" smtClean="0"/>
              <a:t>Then select the </a:t>
            </a:r>
            <a:r>
              <a:rPr lang="en-CA" sz="2400" b="1" dirty="0" smtClean="0"/>
              <a:t>DICOM</a:t>
            </a:r>
            <a:r>
              <a:rPr lang="en-CA" sz="2400" dirty="0" smtClean="0"/>
              <a:t> folder. and click ‘</a:t>
            </a:r>
            <a:r>
              <a:rPr lang="en-CA" sz="2400" b="1" dirty="0" smtClean="0"/>
              <a:t>Import’.</a:t>
            </a:r>
            <a:endParaRPr lang="en-CA" sz="2400" dirty="0" smtClean="0"/>
          </a:p>
          <a:p>
            <a:pPr marL="0" indent="0" algn="ctr">
              <a:buNone/>
            </a:pPr>
            <a:r>
              <a:rPr lang="en-CA" sz="2400" dirty="0" smtClean="0"/>
              <a:t>Then, when prompted click </a:t>
            </a:r>
            <a:r>
              <a:rPr lang="en-CA" sz="2400" b="1" dirty="0" smtClean="0"/>
              <a:t>Add link.</a:t>
            </a:r>
            <a:endParaRPr lang="en-CA" sz="2400" dirty="0" smtClean="0"/>
          </a:p>
          <a:p>
            <a:pPr marL="0" indent="0" algn="ctr">
              <a:buNone/>
            </a:pPr>
            <a:endParaRPr lang="en-CA" sz="2400" dirty="0"/>
          </a:p>
          <a:p>
            <a:pPr marL="0" indent="0" algn="ctr">
              <a:buNone/>
            </a:pPr>
            <a:endParaRPr lang="en-CA" sz="2400" dirty="0" smtClean="0"/>
          </a:p>
        </p:txBody>
      </p:sp>
    </p:spTree>
    <p:extLst>
      <p:ext uri="{BB962C8B-B14F-4D97-AF65-F5344CB8AC3E}">
        <p14:creationId xmlns:p14="http://schemas.microsoft.com/office/powerpoint/2010/main" val="29091832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2</a:t>
            </a:r>
            <a:r>
              <a:rPr lang="en-CA" sz="4000" b="1" dirty="0" smtClean="0">
                <a:solidFill>
                  <a:schemeClr val="tx2"/>
                </a:solidFill>
              </a:rPr>
              <a:t>.  Load Experimental Data</a:t>
            </a:r>
            <a:endParaRPr lang="en-CA" sz="4000" b="1" dirty="0">
              <a:solidFill>
                <a:schemeClr val="tx2"/>
              </a:solidFill>
            </a:endParaRPr>
          </a:p>
        </p:txBody>
      </p:sp>
      <p:sp>
        <p:nvSpPr>
          <p:cNvPr id="16" name="Content Placeholder 2"/>
          <p:cNvSpPr txBox="1">
            <a:spLocks/>
          </p:cNvSpPr>
          <p:nvPr/>
        </p:nvSpPr>
        <p:spPr bwMode="auto">
          <a:xfrm>
            <a:off x="5681814" y="2668862"/>
            <a:ext cx="3183662"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Click the </a:t>
            </a:r>
            <a:r>
              <a:rPr lang="en-CA" sz="2400" b="1" dirty="0" smtClean="0"/>
              <a:t>Phantom Test </a:t>
            </a:r>
            <a:r>
              <a:rPr lang="en-CA" sz="2400" dirty="0" smtClean="0"/>
              <a:t>patient and click </a:t>
            </a:r>
            <a:r>
              <a:rPr lang="en-CA" sz="2400" b="1" dirty="0" smtClean="0"/>
              <a:t>‘Load’</a:t>
            </a:r>
            <a:r>
              <a:rPr lang="en-CA" sz="2400" dirty="0" smtClean="0"/>
              <a:t>.  </a:t>
            </a:r>
          </a:p>
          <a:p>
            <a:pPr marL="0" indent="0" algn="ctr">
              <a:buNone/>
            </a:pPr>
            <a:endParaRPr lang="en-CA" sz="2400" dirty="0"/>
          </a:p>
          <a:p>
            <a:pPr marL="0" indent="0" algn="ctr">
              <a:buNone/>
            </a:pPr>
            <a:endParaRPr lang="en-CA" sz="2400" dirty="0" smtClean="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13" t="8354" r="56128" b="38680"/>
          <a:stretch/>
        </p:blipFill>
        <p:spPr bwMode="auto">
          <a:xfrm>
            <a:off x="356027" y="990600"/>
            <a:ext cx="5267980" cy="4570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827" y="2036027"/>
            <a:ext cx="341235" cy="51702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302150"/>
            <a:ext cx="341235" cy="51702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65301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2</a:t>
            </a:r>
            <a:r>
              <a:rPr lang="en-CA" sz="4000" b="1" dirty="0" smtClean="0">
                <a:solidFill>
                  <a:schemeClr val="tx2"/>
                </a:solidFill>
              </a:rPr>
              <a:t>.  Load Experimental Data</a:t>
            </a:r>
            <a:endParaRPr lang="en-CA" sz="4000" b="1" dirty="0">
              <a:solidFill>
                <a:schemeClr val="tx2"/>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384" t="22384" r="58424" b="46404"/>
          <a:stretch/>
        </p:blipFill>
        <p:spPr bwMode="auto">
          <a:xfrm>
            <a:off x="220718" y="1631067"/>
            <a:ext cx="4351282" cy="3121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ight Arrow 8"/>
          <p:cNvSpPr/>
          <p:nvPr/>
        </p:nvSpPr>
        <p:spPr bwMode="auto">
          <a:xfrm>
            <a:off x="4797569" y="2200835"/>
            <a:ext cx="615662"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033" y="2475901"/>
            <a:ext cx="341235" cy="51702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Down Arrow 13"/>
          <p:cNvSpPr/>
          <p:nvPr/>
        </p:nvSpPr>
        <p:spPr bwMode="auto">
          <a:xfrm>
            <a:off x="6617412" y="3200400"/>
            <a:ext cx="485775" cy="63242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7" name="Content Placeholder 2"/>
          <p:cNvSpPr txBox="1">
            <a:spLocks/>
          </p:cNvSpPr>
          <p:nvPr/>
        </p:nvSpPr>
        <p:spPr bwMode="auto">
          <a:xfrm>
            <a:off x="4800600" y="3889032"/>
            <a:ext cx="41148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Select </a:t>
            </a:r>
            <a:r>
              <a:rPr lang="en-CA" sz="2400" b="1" dirty="0" smtClean="0"/>
              <a:t>Film Dosimetry Dataset </a:t>
            </a:r>
            <a:r>
              <a:rPr lang="en-CA" sz="2400" dirty="0" smtClean="0"/>
              <a:t>folder that was just downloaded.  </a:t>
            </a:r>
          </a:p>
          <a:p>
            <a:pPr marL="0" indent="0" algn="ctr">
              <a:buNone/>
            </a:pPr>
            <a:r>
              <a:rPr lang="en-CA" sz="2400" dirty="0" smtClean="0"/>
              <a:t>Then select the </a:t>
            </a:r>
            <a:r>
              <a:rPr lang="en-CA" sz="2400" b="1" dirty="0" smtClean="0"/>
              <a:t>Images</a:t>
            </a:r>
            <a:r>
              <a:rPr lang="en-CA" sz="2400" dirty="0" smtClean="0"/>
              <a:t> folder.  Select the </a:t>
            </a:r>
            <a:r>
              <a:rPr lang="en-CA" sz="2400" b="1" dirty="0" smtClean="0"/>
              <a:t>experimental.png</a:t>
            </a:r>
            <a:r>
              <a:rPr lang="en-CA" sz="2400" dirty="0" smtClean="0"/>
              <a:t> file and click ‘</a:t>
            </a:r>
            <a:r>
              <a:rPr lang="en-CA" sz="2400" b="1" dirty="0" smtClean="0"/>
              <a:t>Open</a:t>
            </a:r>
            <a:r>
              <a:rPr lang="en-CA" sz="2400" dirty="0" smtClean="0"/>
              <a:t>’</a:t>
            </a:r>
          </a:p>
          <a:p>
            <a:pPr marL="0" indent="0" algn="ctr">
              <a:buNone/>
            </a:pPr>
            <a:endParaRPr lang="en-CA" sz="2400" dirty="0"/>
          </a:p>
          <a:p>
            <a:pPr marL="0" indent="0" algn="ctr">
              <a:buNone/>
            </a:pPr>
            <a:endParaRPr lang="en-CA" sz="2400" dirty="0" smtClean="0"/>
          </a:p>
        </p:txBody>
      </p:sp>
      <p:pic>
        <p:nvPicPr>
          <p:cNvPr id="18" name="Picture 17"/>
          <p:cNvPicPr>
            <a:picLocks noChangeAspect="1" noChangeArrowheads="1"/>
          </p:cNvPicPr>
          <p:nvPr/>
        </p:nvPicPr>
        <p:blipFill rotWithShape="1">
          <a:blip r:embed="rId4">
            <a:extLst>
              <a:ext uri="{28A0092B-C50C-407E-A947-70E740481C1C}">
                <a14:useLocalDpi xmlns:a14="http://schemas.microsoft.com/office/drawing/2010/main" val="0"/>
              </a:ext>
            </a:extLst>
          </a:blip>
          <a:srcRect l="27200" t="25757" r="51770" b="56822"/>
          <a:stretch/>
        </p:blipFill>
        <p:spPr bwMode="auto">
          <a:xfrm>
            <a:off x="5498687" y="1617240"/>
            <a:ext cx="3365311" cy="1742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4898" y="1927771"/>
            <a:ext cx="387380" cy="58693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94120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2</a:t>
            </a:r>
            <a:r>
              <a:rPr lang="en-CA" sz="4000" b="1" dirty="0" smtClean="0">
                <a:solidFill>
                  <a:schemeClr val="tx2"/>
                </a:solidFill>
              </a:rPr>
              <a:t>.  Load Experimental Data</a:t>
            </a:r>
            <a:endParaRPr lang="en-CA" sz="4000" b="1" dirty="0">
              <a:solidFill>
                <a:schemeClr val="tx2"/>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286" t="22095" r="58570" b="44400"/>
          <a:stretch/>
        </p:blipFill>
        <p:spPr bwMode="auto">
          <a:xfrm>
            <a:off x="304800" y="1357161"/>
            <a:ext cx="4759712" cy="3672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bwMode="auto">
          <a:xfrm>
            <a:off x="1154009" y="931853"/>
            <a:ext cx="3061293"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Assign data as shown</a:t>
            </a:r>
          </a:p>
        </p:txBody>
      </p:sp>
      <p:sp>
        <p:nvSpPr>
          <p:cNvPr id="10" name="Rectangle 9"/>
          <p:cNvSpPr/>
          <p:nvPr/>
        </p:nvSpPr>
        <p:spPr>
          <a:xfrm>
            <a:off x="304800" y="3113963"/>
            <a:ext cx="4759712" cy="1594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Content Placeholder 2"/>
          <p:cNvSpPr txBox="1">
            <a:spLocks/>
          </p:cNvSpPr>
          <p:nvPr/>
        </p:nvSpPr>
        <p:spPr bwMode="auto">
          <a:xfrm>
            <a:off x="4859554" y="3446119"/>
            <a:ext cx="41910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000" b="1" dirty="0" smtClean="0"/>
              <a:t>Film resolution (mm/</a:t>
            </a:r>
            <a:r>
              <a:rPr lang="en-CA" sz="2000" b="1" dirty="0" err="1" smtClean="0"/>
              <a:t>px</a:t>
            </a:r>
            <a:r>
              <a:rPr lang="en-CA" sz="2000" b="1" dirty="0" smtClean="0"/>
              <a:t>) = 0.423</a:t>
            </a:r>
          </a:p>
        </p:txBody>
      </p:sp>
      <p:sp>
        <p:nvSpPr>
          <p:cNvPr id="13" name="Content Placeholder 2"/>
          <p:cNvSpPr txBox="1">
            <a:spLocks/>
          </p:cNvSpPr>
          <p:nvPr/>
        </p:nvSpPr>
        <p:spPr bwMode="auto">
          <a:xfrm>
            <a:off x="4859554" y="4698317"/>
            <a:ext cx="4305467"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000" dirty="0" smtClean="0"/>
              <a:t>Define film plane and axis to be exported from DICOM dose distribution</a:t>
            </a:r>
          </a:p>
        </p:txBody>
      </p:sp>
      <p:cxnSp>
        <p:nvCxnSpPr>
          <p:cNvPr id="15" name="Straight Arrow Connector 14"/>
          <p:cNvCxnSpPr/>
          <p:nvPr/>
        </p:nvCxnSpPr>
        <p:spPr>
          <a:xfrm flipH="1" flipV="1">
            <a:off x="5184260" y="3971400"/>
            <a:ext cx="835540" cy="7269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377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  Apply calibration</a:t>
            </a:r>
            <a:endParaRPr lang="en-CA" sz="4000" b="1" dirty="0">
              <a:solidFill>
                <a:schemeClr val="tx2"/>
              </a:solidFill>
            </a:endParaRPr>
          </a:p>
        </p:txBody>
      </p:sp>
      <p:sp>
        <p:nvSpPr>
          <p:cNvPr id="9" name="Content Placeholder 2"/>
          <p:cNvSpPr txBox="1">
            <a:spLocks/>
          </p:cNvSpPr>
          <p:nvPr/>
        </p:nvSpPr>
        <p:spPr bwMode="auto">
          <a:xfrm>
            <a:off x="1154009" y="1152577"/>
            <a:ext cx="6770791"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Apply calibration to convert film from optical density to dose</a:t>
            </a:r>
          </a:p>
        </p:txBody>
      </p:sp>
      <p:sp>
        <p:nvSpPr>
          <p:cNvPr id="13" name="Content Placeholder 2"/>
          <p:cNvSpPr txBox="1">
            <a:spLocks/>
          </p:cNvSpPr>
          <p:nvPr/>
        </p:nvSpPr>
        <p:spPr bwMode="auto">
          <a:xfrm>
            <a:off x="949084" y="4699772"/>
            <a:ext cx="6923191"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000" dirty="0" smtClean="0"/>
              <a:t>Note:  Calibration function can be imported from a previously saved file, or can be input manually in this step.  </a:t>
            </a:r>
          </a:p>
        </p:txBody>
      </p:sp>
      <p:cxnSp>
        <p:nvCxnSpPr>
          <p:cNvPr id="15" name="Straight Arrow Connector 14"/>
          <p:cNvCxnSpPr/>
          <p:nvPr/>
        </p:nvCxnSpPr>
        <p:spPr>
          <a:xfrm flipH="1" flipV="1">
            <a:off x="9982200" y="4055515"/>
            <a:ext cx="835540" cy="7269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384" t="24907" r="61905" b="59476"/>
          <a:stretch/>
        </p:blipFill>
        <p:spPr bwMode="auto">
          <a:xfrm>
            <a:off x="1792778" y="2130980"/>
            <a:ext cx="5217622" cy="2147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824309" y="2892980"/>
            <a:ext cx="4759712" cy="779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878324"/>
            <a:ext cx="341235" cy="51702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8467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4.  Registration</a:t>
            </a:r>
            <a:endParaRPr lang="en-CA" sz="4000" b="1" dirty="0">
              <a:solidFill>
                <a:schemeClr val="tx2"/>
              </a:solidFill>
            </a:endParaRPr>
          </a:p>
        </p:txBody>
      </p:sp>
      <p:sp>
        <p:nvSpPr>
          <p:cNvPr id="13" name="Content Placeholder 2"/>
          <p:cNvSpPr txBox="1">
            <a:spLocks/>
          </p:cNvSpPr>
          <p:nvPr/>
        </p:nvSpPr>
        <p:spPr bwMode="auto">
          <a:xfrm>
            <a:off x="949083" y="4479048"/>
            <a:ext cx="7051917" cy="854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Click </a:t>
            </a:r>
            <a:r>
              <a:rPr lang="en-CA" sz="2400" b="1" dirty="0" smtClean="0"/>
              <a:t>Perform registration</a:t>
            </a:r>
            <a:r>
              <a:rPr lang="en-CA" sz="2400" dirty="0" smtClean="0"/>
              <a:t> to perform an intensity based registration between film and Eclipse dose plane </a:t>
            </a: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385" t="24907" r="62170" b="58226"/>
          <a:stretch/>
        </p:blipFill>
        <p:spPr bwMode="auto">
          <a:xfrm>
            <a:off x="2095500" y="1828524"/>
            <a:ext cx="4953000" cy="2226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220697"/>
            <a:ext cx="341235" cy="51702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4585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29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4.  Registration</a:t>
            </a:r>
            <a:endParaRPr lang="en-CA" sz="4000" b="1" dirty="0">
              <a:solidFill>
                <a:schemeClr val="tx2"/>
              </a:solidFill>
            </a:endParaRPr>
          </a:p>
        </p:txBody>
      </p:sp>
      <p:sp>
        <p:nvSpPr>
          <p:cNvPr id="13" name="Content Placeholder 2"/>
          <p:cNvSpPr txBox="1">
            <a:spLocks/>
          </p:cNvSpPr>
          <p:nvPr/>
        </p:nvSpPr>
        <p:spPr bwMode="auto">
          <a:xfrm>
            <a:off x="-304800" y="3056366"/>
            <a:ext cx="4613517" cy="854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Click </a:t>
            </a:r>
            <a:r>
              <a:rPr lang="en-CA" sz="2400" b="1" dirty="0" smtClean="0"/>
              <a:t>Perform registration</a:t>
            </a:r>
            <a:r>
              <a:rPr lang="en-CA" sz="2400" dirty="0" smtClean="0"/>
              <a:t> to perform an intensity based registration between film and Eclipse dose plane </a:t>
            </a: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385" t="24907" r="62170" b="58226"/>
          <a:stretch/>
        </p:blipFill>
        <p:spPr bwMode="auto">
          <a:xfrm>
            <a:off x="304800" y="1267984"/>
            <a:ext cx="3695700" cy="166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286000"/>
            <a:ext cx="341235" cy="51702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bwMode="auto">
          <a:xfrm>
            <a:off x="4358764" y="4614038"/>
            <a:ext cx="4865993" cy="854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000" b="1" dirty="0" smtClean="0"/>
              <a:t>Grayscale</a:t>
            </a:r>
            <a:r>
              <a:rPr lang="en-CA" sz="2000" dirty="0" smtClean="0"/>
              <a:t>: </a:t>
            </a:r>
            <a:r>
              <a:rPr lang="en-CA" sz="2000" dirty="0"/>
              <a:t>Calibrated film measurement</a:t>
            </a:r>
            <a:endParaRPr lang="en-CA" sz="2000" dirty="0" smtClean="0"/>
          </a:p>
          <a:p>
            <a:pPr marL="0" indent="0" algn="ctr">
              <a:buNone/>
            </a:pPr>
            <a:r>
              <a:rPr lang="en-CA" sz="2000" b="1" dirty="0" err="1" smtClean="0"/>
              <a:t>Greenscale</a:t>
            </a:r>
            <a:r>
              <a:rPr lang="en-CA" sz="2000" dirty="0" smtClean="0"/>
              <a:t>: Eclipse dose plane</a:t>
            </a:r>
            <a:endParaRPr lang="en-CA" sz="2000" dirty="0" smtClean="0"/>
          </a:p>
        </p:txBody>
      </p:sp>
      <p:sp>
        <p:nvSpPr>
          <p:cNvPr id="9" name="Right Arrow 8"/>
          <p:cNvSpPr/>
          <p:nvPr/>
        </p:nvSpPr>
        <p:spPr bwMode="auto">
          <a:xfrm>
            <a:off x="4264169" y="1613909"/>
            <a:ext cx="615662"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0" name="Content Placeholder 2"/>
          <p:cNvSpPr txBox="1">
            <a:spLocks/>
          </p:cNvSpPr>
          <p:nvPr/>
        </p:nvSpPr>
        <p:spPr bwMode="auto">
          <a:xfrm>
            <a:off x="4572000" y="5638800"/>
            <a:ext cx="4865993" cy="6851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b="1" dirty="0" smtClean="0"/>
              <a:t>Registered!</a:t>
            </a:r>
            <a:endParaRPr lang="en-CA"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1358" y="919519"/>
            <a:ext cx="3827275" cy="2991799"/>
          </a:xfrm>
          <a:prstGeom prst="rect">
            <a:avLst/>
          </a:prstGeom>
        </p:spPr>
      </p:pic>
    </p:spTree>
    <p:extLst>
      <p:ext uri="{BB962C8B-B14F-4D97-AF65-F5344CB8AC3E}">
        <p14:creationId xmlns:p14="http://schemas.microsoft.com/office/powerpoint/2010/main" val="1356724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Install 3D Slicer</a:t>
            </a:r>
            <a:endParaRPr lang="en-CA" sz="4000" b="1" dirty="0">
              <a:solidFill>
                <a:schemeClr val="tx2"/>
              </a:solidFill>
            </a:endParaRPr>
          </a:p>
        </p:txBody>
      </p:sp>
      <p:sp>
        <p:nvSpPr>
          <p:cNvPr id="12" name="Content Placeholder 2"/>
          <p:cNvSpPr txBox="1">
            <a:spLocks/>
          </p:cNvSpPr>
          <p:nvPr/>
        </p:nvSpPr>
        <p:spPr bwMode="auto">
          <a:xfrm>
            <a:off x="457200" y="1752600"/>
            <a:ext cx="82296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Find the downloaded 3D Slicer package on your computer</a:t>
            </a:r>
          </a:p>
          <a:p>
            <a:endParaRPr lang="en-CA" dirty="0" smtClean="0"/>
          </a:p>
          <a:p>
            <a:r>
              <a:rPr lang="en-CA" dirty="0" smtClean="0"/>
              <a:t>Follow the usual steps to install an application</a:t>
            </a:r>
          </a:p>
          <a:p>
            <a:pPr lvl="1"/>
            <a:r>
              <a:rPr lang="en-CA" dirty="0" smtClean="0"/>
              <a:t>Different for each operating system</a:t>
            </a:r>
            <a:endParaRPr lang="en-CA" dirty="0"/>
          </a:p>
        </p:txBody>
      </p:sp>
    </p:spTree>
    <p:extLst>
      <p:ext uri="{BB962C8B-B14F-4D97-AF65-F5344CB8AC3E}">
        <p14:creationId xmlns:p14="http://schemas.microsoft.com/office/powerpoint/2010/main" val="11779207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5</a:t>
            </a:r>
            <a:r>
              <a:rPr lang="en-CA" sz="4000" b="1" dirty="0" smtClean="0">
                <a:solidFill>
                  <a:schemeClr val="tx2"/>
                </a:solidFill>
              </a:rPr>
              <a:t>. Dose Comparison</a:t>
            </a:r>
            <a:endParaRPr lang="en-CA" sz="4000" b="1" dirty="0">
              <a:solidFill>
                <a:schemeClr val="tx2"/>
              </a:solidFill>
            </a:endParaRPr>
          </a:p>
        </p:txBody>
      </p:sp>
      <p:sp>
        <p:nvSpPr>
          <p:cNvPr id="16" name="Content Placeholder 2"/>
          <p:cNvSpPr txBox="1">
            <a:spLocks/>
          </p:cNvSpPr>
          <p:nvPr/>
        </p:nvSpPr>
        <p:spPr bwMode="auto">
          <a:xfrm>
            <a:off x="438150" y="1066801"/>
            <a:ext cx="8153400" cy="43850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Last step!  Compare the measured film dose plane with the planned dose plane</a:t>
            </a:r>
          </a:p>
          <a:p>
            <a:endParaRPr lang="en-CA" dirty="0" smtClean="0"/>
          </a:p>
          <a:p>
            <a:r>
              <a:rPr lang="en-CA" dirty="0" smtClean="0"/>
              <a:t>We will use a 3D gamma comparison </a:t>
            </a:r>
          </a:p>
          <a:p>
            <a:endParaRPr lang="en-CA" dirty="0"/>
          </a:p>
          <a:p>
            <a:r>
              <a:rPr lang="en-CA" dirty="0" smtClean="0"/>
              <a:t>Criteria:  3% dose difference, 3mm distance-to-agreement</a:t>
            </a:r>
            <a:endParaRPr lang="en-CA" dirty="0"/>
          </a:p>
        </p:txBody>
      </p:sp>
    </p:spTree>
    <p:extLst>
      <p:ext uri="{BB962C8B-B14F-4D97-AF65-F5344CB8AC3E}">
        <p14:creationId xmlns:p14="http://schemas.microsoft.com/office/powerpoint/2010/main" val="2755040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0" y="1203143"/>
            <a:ext cx="5618499" cy="4435657"/>
          </a:xfrm>
          <a:prstGeom prst="rect">
            <a:avLst/>
          </a:prstGeom>
        </p:spPr>
      </p:pic>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5</a:t>
            </a:r>
            <a:r>
              <a:rPr lang="en-CA" sz="4000" b="1" dirty="0" smtClean="0">
                <a:solidFill>
                  <a:schemeClr val="tx2"/>
                </a:solidFill>
              </a:rPr>
              <a:t>. Dose Comparison</a:t>
            </a:r>
            <a:endParaRPr lang="en-CA" sz="4000" b="1" dirty="0">
              <a:solidFill>
                <a:schemeClr val="tx2"/>
              </a:solidFill>
            </a:endParaRPr>
          </a:p>
        </p:txBody>
      </p:sp>
      <p:sp>
        <p:nvSpPr>
          <p:cNvPr id="22" name="Content Placeholder 2"/>
          <p:cNvSpPr txBox="1">
            <a:spLocks/>
          </p:cNvSpPr>
          <p:nvPr/>
        </p:nvSpPr>
        <p:spPr bwMode="auto">
          <a:xfrm>
            <a:off x="5943600" y="1016329"/>
            <a:ext cx="2715376" cy="839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000" dirty="0" smtClean="0"/>
              <a:t>Dose maps are automatically assigned</a:t>
            </a:r>
          </a:p>
        </p:txBody>
      </p:sp>
      <p:sp>
        <p:nvSpPr>
          <p:cNvPr id="15" name="Content Placeholder 2"/>
          <p:cNvSpPr txBox="1">
            <a:spLocks/>
          </p:cNvSpPr>
          <p:nvPr/>
        </p:nvSpPr>
        <p:spPr bwMode="auto">
          <a:xfrm>
            <a:off x="6127898" y="2017987"/>
            <a:ext cx="2812312" cy="839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000" dirty="0" smtClean="0"/>
              <a:t>Select  </a:t>
            </a:r>
            <a:r>
              <a:rPr lang="en-CA" sz="2000" b="1" dirty="0" smtClean="0"/>
              <a:t>74: RTSTRUCT </a:t>
            </a:r>
            <a:r>
              <a:rPr lang="en-CA" sz="2000" dirty="0" smtClean="0"/>
              <a:t>Structure set.</a:t>
            </a:r>
            <a:br>
              <a:rPr lang="en-CA" sz="2000" dirty="0" smtClean="0"/>
            </a:br>
            <a:r>
              <a:rPr lang="en-CA" sz="2000" dirty="0" smtClean="0"/>
              <a:t>Choose </a:t>
            </a:r>
            <a:r>
              <a:rPr lang="en-CA" sz="2000" dirty="0" smtClean="0"/>
              <a:t>‘</a:t>
            </a:r>
            <a:r>
              <a:rPr lang="en-CA" sz="2000" b="1" dirty="0" smtClean="0"/>
              <a:t>Brain</a:t>
            </a:r>
            <a:r>
              <a:rPr lang="en-CA" sz="2000" b="1" dirty="0" smtClean="0"/>
              <a:t>’ </a:t>
            </a:r>
            <a:r>
              <a:rPr lang="en-CA" sz="2000" dirty="0" smtClean="0"/>
              <a:t>structure.</a:t>
            </a:r>
          </a:p>
        </p:txBody>
      </p:sp>
      <p:cxnSp>
        <p:nvCxnSpPr>
          <p:cNvPr id="6" name="Straight Arrow Connector 5"/>
          <p:cNvCxnSpPr/>
          <p:nvPr/>
        </p:nvCxnSpPr>
        <p:spPr>
          <a:xfrm flipH="1" flipV="1">
            <a:off x="5498392" y="3505200"/>
            <a:ext cx="720897" cy="11541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276600" y="1388708"/>
            <a:ext cx="2851298" cy="28769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bwMode="auto">
          <a:xfrm>
            <a:off x="6219289" y="3316153"/>
            <a:ext cx="2924711" cy="839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000" dirty="0" smtClean="0"/>
              <a:t>Set dose value to 400 </a:t>
            </a:r>
            <a:r>
              <a:rPr lang="en-CA" sz="2000" dirty="0" err="1" smtClean="0"/>
              <a:t>cGy</a:t>
            </a:r>
            <a:r>
              <a:rPr lang="en-CA" sz="2000" dirty="0" smtClean="0"/>
              <a:t> (prescription)</a:t>
            </a:r>
          </a:p>
        </p:txBody>
      </p:sp>
      <p:cxnSp>
        <p:nvCxnSpPr>
          <p:cNvPr id="13" name="Straight Arrow Connector 12"/>
          <p:cNvCxnSpPr/>
          <p:nvPr/>
        </p:nvCxnSpPr>
        <p:spPr>
          <a:xfrm flipH="1" flipV="1">
            <a:off x="5577791" y="2168071"/>
            <a:ext cx="641498" cy="11541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bwMode="auto">
          <a:xfrm>
            <a:off x="6051698" y="5178336"/>
            <a:ext cx="2330302" cy="8384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Create new gamma volume</a:t>
            </a:r>
          </a:p>
        </p:txBody>
      </p:sp>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724123"/>
            <a:ext cx="399708" cy="6056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a:xfrm flipH="1" flipV="1">
            <a:off x="5498806" y="5026932"/>
            <a:ext cx="825794" cy="3028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733800" y="3886200"/>
            <a:ext cx="2485490" cy="4568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bwMode="auto">
          <a:xfrm>
            <a:off x="6219289" y="4227647"/>
            <a:ext cx="2924711" cy="839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000" dirty="0" smtClean="0"/>
              <a:t>Set dose threshold to </a:t>
            </a:r>
            <a:r>
              <a:rPr lang="en-CA" sz="2000" dirty="0" smtClean="0"/>
              <a:t>0</a:t>
            </a:r>
            <a:r>
              <a:rPr lang="en-CA" sz="2000" dirty="0" smtClean="0"/>
              <a:t>%</a:t>
            </a:r>
          </a:p>
        </p:txBody>
      </p:sp>
    </p:spTree>
    <p:extLst>
      <p:ext uri="{BB962C8B-B14F-4D97-AF65-F5344CB8AC3E}">
        <p14:creationId xmlns:p14="http://schemas.microsoft.com/office/powerpoint/2010/main" val="734153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050" y="1251269"/>
            <a:ext cx="5618499" cy="4435657"/>
          </a:xfrm>
          <a:prstGeom prst="rect">
            <a:avLst/>
          </a:prstGeom>
        </p:spPr>
      </p:pic>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5</a:t>
            </a:r>
            <a:r>
              <a:rPr lang="en-CA" sz="4000" b="1" dirty="0" smtClean="0">
                <a:solidFill>
                  <a:schemeClr val="tx2"/>
                </a:solidFill>
              </a:rPr>
              <a:t>. Dose Comparison</a:t>
            </a:r>
            <a:endParaRPr lang="en-CA" sz="4000" b="1" dirty="0">
              <a:solidFill>
                <a:schemeClr val="tx2"/>
              </a:solidFill>
            </a:endParaRPr>
          </a:p>
        </p:txBody>
      </p:sp>
      <p:sp>
        <p:nvSpPr>
          <p:cNvPr id="20" name="Rectangle 19"/>
          <p:cNvSpPr/>
          <p:nvPr/>
        </p:nvSpPr>
        <p:spPr>
          <a:xfrm>
            <a:off x="1524000" y="5044972"/>
            <a:ext cx="5562600" cy="3575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5475" y="5109383"/>
            <a:ext cx="399708" cy="6056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11892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5</a:t>
            </a:r>
            <a:r>
              <a:rPr lang="en-CA" sz="4000" b="1" dirty="0" smtClean="0">
                <a:solidFill>
                  <a:schemeClr val="tx2"/>
                </a:solidFill>
              </a:rPr>
              <a:t>. Dose Comparison</a:t>
            </a:r>
            <a:endParaRPr lang="en-CA" sz="4000" b="1"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368" y="1981200"/>
            <a:ext cx="4020766" cy="31496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7432"/>
          <a:stretch/>
        </p:blipFill>
        <p:spPr>
          <a:xfrm>
            <a:off x="76200" y="3200400"/>
            <a:ext cx="4940968" cy="1134426"/>
          </a:xfrm>
          <a:prstGeom prst="rect">
            <a:avLst/>
          </a:prstGeom>
        </p:spPr>
      </p:pic>
    </p:spTree>
    <p:extLst>
      <p:ext uri="{BB962C8B-B14F-4D97-AF65-F5344CB8AC3E}">
        <p14:creationId xmlns:p14="http://schemas.microsoft.com/office/powerpoint/2010/main" val="440333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Line Profile</a:t>
            </a:r>
            <a:endParaRPr lang="en-CA" sz="4000" b="1" dirty="0">
              <a:solidFill>
                <a:schemeClr val="tx2"/>
              </a:solidFill>
            </a:endParaRPr>
          </a:p>
        </p:txBody>
      </p:sp>
      <p:sp>
        <p:nvSpPr>
          <p:cNvPr id="16" name="Content Placeholder 2"/>
          <p:cNvSpPr txBox="1">
            <a:spLocks/>
          </p:cNvSpPr>
          <p:nvPr/>
        </p:nvSpPr>
        <p:spPr bwMode="auto">
          <a:xfrm>
            <a:off x="2552700" y="990600"/>
            <a:ext cx="4038600" cy="8384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Draw line profile, with ruler tool.</a:t>
            </a:r>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483" t="34049" r="61970" b="48296"/>
          <a:stretch/>
        </p:blipFill>
        <p:spPr bwMode="auto">
          <a:xfrm>
            <a:off x="409902" y="2288309"/>
            <a:ext cx="4222813" cy="1978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034" y="2133797"/>
            <a:ext cx="304800" cy="4618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636869"/>
            <a:ext cx="4111356" cy="3192953"/>
          </a:xfrm>
          <a:prstGeom prst="rect">
            <a:avLst/>
          </a:prstGeom>
        </p:spPr>
      </p:pic>
    </p:spTree>
    <p:extLst>
      <p:ext uri="{BB962C8B-B14F-4D97-AF65-F5344CB8AC3E}">
        <p14:creationId xmlns:p14="http://schemas.microsoft.com/office/powerpoint/2010/main" val="14368667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Line Profile</a:t>
            </a:r>
            <a:endParaRPr lang="en-CA" sz="4000" b="1" dirty="0">
              <a:solidFill>
                <a:schemeClr val="tx2"/>
              </a:solidFill>
            </a:endParaRPr>
          </a:p>
        </p:txBody>
      </p:sp>
      <p:sp>
        <p:nvSpPr>
          <p:cNvPr id="16" name="Content Placeholder 2"/>
          <p:cNvSpPr txBox="1">
            <a:spLocks/>
          </p:cNvSpPr>
          <p:nvPr/>
        </p:nvSpPr>
        <p:spPr bwMode="auto">
          <a:xfrm>
            <a:off x="1524000" y="990600"/>
            <a:ext cx="6096000" cy="8384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Click </a:t>
            </a:r>
            <a:r>
              <a:rPr lang="en-CA" sz="2200" b="1" dirty="0" smtClean="0"/>
              <a:t>Create line profile</a:t>
            </a:r>
            <a:r>
              <a:rPr lang="en-CA" sz="2200" dirty="0" smtClean="0"/>
              <a:t> to plot measured film dose, Eclipse dose, and gamma values</a:t>
            </a:r>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483" t="34049" r="61970" b="48296"/>
          <a:stretch/>
        </p:blipFill>
        <p:spPr bwMode="auto">
          <a:xfrm>
            <a:off x="409902" y="1826613"/>
            <a:ext cx="4222813" cy="1978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034" y="2291457"/>
            <a:ext cx="304800" cy="4618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6700" t="3941" b="51448"/>
          <a:stretch/>
        </p:blipFill>
        <p:spPr bwMode="auto">
          <a:xfrm>
            <a:off x="4800600" y="2745391"/>
            <a:ext cx="4197946" cy="3514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43070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endParaRPr lang="en-CA" sz="4000" b="1" dirty="0">
              <a:solidFill>
                <a:schemeClr val="tx2"/>
              </a:solidFill>
            </a:endParaRPr>
          </a:p>
        </p:txBody>
      </p:sp>
    </p:spTree>
    <p:extLst>
      <p:ext uri="{BB962C8B-B14F-4D97-AF65-F5344CB8AC3E}">
        <p14:creationId xmlns:p14="http://schemas.microsoft.com/office/powerpoint/2010/main" val="32608414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2286000"/>
          </a:xfrm>
        </p:spPr>
        <p:txBody>
          <a:bodyPr/>
          <a:lstStyle/>
          <a:p>
            <a:pPr eaLnBrk="1" hangingPunct="1"/>
            <a:r>
              <a:rPr lang="en-CA" sz="5400" b="1" dirty="0" smtClean="0"/>
              <a:t>Tutorial:</a:t>
            </a:r>
            <a:br>
              <a:rPr lang="en-CA" sz="5400" b="1" dirty="0" smtClean="0"/>
            </a:br>
            <a:r>
              <a:rPr lang="en-CA" sz="5400" b="1" dirty="0" smtClean="0">
                <a:solidFill>
                  <a:schemeClr val="tx2"/>
                </a:solidFill>
              </a:rPr>
              <a:t>Gel Dosimetry Analysis Slicelet</a:t>
            </a:r>
            <a:endParaRPr lang="en-US" sz="5400" b="1" dirty="0"/>
          </a:p>
        </p:txBody>
      </p:sp>
      <p:sp>
        <p:nvSpPr>
          <p:cNvPr id="3" name="Subtitle 2"/>
          <p:cNvSpPr>
            <a:spLocks noGrp="1"/>
          </p:cNvSpPr>
          <p:nvPr>
            <p:ph type="subTitle" idx="1"/>
          </p:nvPr>
        </p:nvSpPr>
        <p:spPr>
          <a:xfrm>
            <a:off x="228600" y="3200400"/>
            <a:ext cx="8763000" cy="838200"/>
          </a:xfrm>
        </p:spPr>
        <p:txBody>
          <a:bodyPr rtlCol="0">
            <a:noAutofit/>
          </a:bodyPr>
          <a:lstStyle/>
          <a:p>
            <a:endParaRPr lang="en-US" sz="2400" i="1" dirty="0" smtClean="0">
              <a:solidFill>
                <a:schemeClr val="tx1"/>
              </a:solidFill>
            </a:endParaRPr>
          </a:p>
          <a:p>
            <a:endParaRPr lang="en-US" sz="2400" i="1" dirty="0">
              <a:solidFill>
                <a:schemeClr val="tx1"/>
              </a:solidFill>
            </a:endParaRPr>
          </a:p>
          <a:p>
            <a:r>
              <a:rPr lang="en-US" sz="2400" i="1" dirty="0" smtClean="0">
                <a:solidFill>
                  <a:schemeClr val="tx1"/>
                </a:solidFill>
              </a:rPr>
              <a:t>IC3DDose </a:t>
            </a:r>
            <a:r>
              <a:rPr lang="en-US" sz="2400" i="1" dirty="0" smtClean="0">
                <a:solidFill>
                  <a:schemeClr val="tx1"/>
                </a:solidFill>
              </a:rPr>
              <a:t>2016</a:t>
            </a:r>
          </a:p>
          <a:p>
            <a:r>
              <a:rPr lang="en-US" sz="2400" dirty="0" smtClean="0">
                <a:solidFill>
                  <a:schemeClr val="tx1"/>
                </a:solidFill>
              </a:rPr>
              <a:t>November 10, 2016</a:t>
            </a:r>
            <a:endParaRPr lang="en-CA" sz="2400" dirty="0">
              <a:solidFill>
                <a:schemeClr val="tx1"/>
              </a:solidFill>
            </a:endParaRPr>
          </a:p>
        </p:txBody>
      </p:sp>
      <p:pic>
        <p:nvPicPr>
          <p:cNvPr id="5" name="Picture 1" descr="C:\lasso\PerkFacilities\PerkWeb\images\logo-Queens.gif"/>
          <p:cNvPicPr>
            <a:picLocks noChangeAspect="1" noChangeArrowheads="1"/>
          </p:cNvPicPr>
          <p:nvPr/>
        </p:nvPicPr>
        <p:blipFill>
          <a:blip r:embed="rId3" cstate="print"/>
          <a:srcRect/>
          <a:stretch>
            <a:fillRect/>
          </a:stretch>
        </p:blipFill>
        <p:spPr bwMode="auto">
          <a:xfrm>
            <a:off x="2667000" y="5713862"/>
            <a:ext cx="1447800" cy="983305"/>
          </a:xfrm>
          <a:prstGeom prst="rect">
            <a:avLst/>
          </a:prstGeom>
          <a:noFill/>
          <a:ln w="9525">
            <a:noFill/>
            <a:miter lim="800000"/>
            <a:headEnd/>
            <a:tailEnd/>
          </a:ln>
        </p:spPr>
      </p:pic>
      <p:pic>
        <p:nvPicPr>
          <p:cNvPr id="6" name="Picture 3" descr="C:\lasso\My Dropbox\PerkWeb\PerkLogo2010-base-with-text-300dpi.png"/>
          <p:cNvPicPr>
            <a:picLocks noChangeAspect="1" noChangeArrowheads="1"/>
          </p:cNvPicPr>
          <p:nvPr/>
        </p:nvPicPr>
        <p:blipFill>
          <a:blip r:embed="rId4" cstate="print"/>
          <a:srcRect/>
          <a:stretch>
            <a:fillRect/>
          </a:stretch>
        </p:blipFill>
        <p:spPr bwMode="auto">
          <a:xfrm>
            <a:off x="152400" y="5743886"/>
            <a:ext cx="2438400" cy="428314"/>
          </a:xfrm>
          <a:prstGeom prst="rect">
            <a:avLst/>
          </a:prstGeom>
          <a:noFill/>
          <a:ln w="9525">
            <a:noFill/>
            <a:miter lim="800000"/>
            <a:headEnd/>
            <a:tailEnd/>
          </a:ln>
        </p:spPr>
      </p:pic>
      <p:pic>
        <p:nvPicPr>
          <p:cNvPr id="7" name="Picture 6"/>
          <p:cNvPicPr>
            <a:picLocks noChangeAspect="1"/>
          </p:cNvPicPr>
          <p:nvPr/>
        </p:nvPicPr>
        <p:blipFill>
          <a:blip r:embed="rId5"/>
          <a:stretch>
            <a:fillRect/>
          </a:stretch>
        </p:blipFill>
        <p:spPr>
          <a:xfrm>
            <a:off x="4343400" y="5738070"/>
            <a:ext cx="2590800" cy="662730"/>
          </a:xfrm>
          <a:prstGeom prst="rect">
            <a:avLst/>
          </a:prstGeom>
        </p:spPr>
      </p:pic>
      <p:pic>
        <p:nvPicPr>
          <p:cNvPr id="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5678143"/>
            <a:ext cx="1588162" cy="1067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97540" y="2666998"/>
            <a:ext cx="1265355" cy="1265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8109" y="2666999"/>
            <a:ext cx="1265355" cy="1265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Tm="13814"/>
    </mc:Choice>
    <mc:Fallback xmlns="">
      <p:transition spd="slow" advTm="13814"/>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Learning objective</a:t>
            </a:r>
            <a:endParaRPr lang="en-CA" sz="4000" b="1" dirty="0">
              <a:solidFill>
                <a:schemeClr val="tx2"/>
              </a:solidFill>
            </a:endParaRPr>
          </a:p>
        </p:txBody>
      </p:sp>
      <p:sp>
        <p:nvSpPr>
          <p:cNvPr id="7" name="Text Box 3"/>
          <p:cNvSpPr txBox="1">
            <a:spLocks noChangeArrowheads="1"/>
          </p:cNvSpPr>
          <p:nvPr/>
        </p:nvSpPr>
        <p:spPr bwMode="auto">
          <a:xfrm>
            <a:off x="381000" y="2438400"/>
            <a:ext cx="8458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pPr algn="ctr" eaLnBrk="1" hangingPunct="1">
              <a:spcBef>
                <a:spcPts val="700"/>
              </a:spcBef>
            </a:pPr>
            <a:r>
              <a:rPr lang="en-US" altLang="en-US" sz="3200" dirty="0" smtClean="0">
                <a:solidFill>
                  <a:srgbClr val="000000"/>
                </a:solidFill>
                <a:latin typeface="+mn-lt"/>
              </a:rPr>
              <a:t>This </a:t>
            </a:r>
            <a:r>
              <a:rPr lang="en-US" altLang="en-US" sz="3200" dirty="0">
                <a:solidFill>
                  <a:srgbClr val="000000"/>
                </a:solidFill>
                <a:latin typeface="+mn-lt"/>
              </a:rPr>
              <a:t>tutorial </a:t>
            </a:r>
            <a:r>
              <a:rPr lang="en-US" altLang="en-US" sz="3200" dirty="0" smtClean="0">
                <a:solidFill>
                  <a:srgbClr val="000000"/>
                </a:solidFill>
                <a:latin typeface="+mn-lt"/>
              </a:rPr>
              <a:t>will teach you how to perform analysis of a gel dosimeter, imaged using an optical CT scanner.</a:t>
            </a:r>
            <a:endParaRPr lang="en-US" altLang="en-US" sz="3200" dirty="0">
              <a:solidFill>
                <a:srgbClr val="000000"/>
              </a:solidFill>
              <a:latin typeface="+mn-lt"/>
            </a:endParaRPr>
          </a:p>
        </p:txBody>
      </p:sp>
    </p:spTree>
    <p:extLst>
      <p:ext uri="{BB962C8B-B14F-4D97-AF65-F5344CB8AC3E}">
        <p14:creationId xmlns:p14="http://schemas.microsoft.com/office/powerpoint/2010/main" val="7077846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39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Your concerns</a:t>
            </a:r>
            <a:endParaRPr lang="en-CA" sz="4000" b="1" dirty="0">
              <a:solidFill>
                <a:schemeClr val="tx2"/>
              </a:solidFill>
            </a:endParaRPr>
          </a:p>
        </p:txBody>
      </p:sp>
      <p:sp>
        <p:nvSpPr>
          <p:cNvPr id="5" name="Rectangle 4"/>
          <p:cNvSpPr/>
          <p:nvPr/>
        </p:nvSpPr>
        <p:spPr>
          <a:xfrm>
            <a:off x="457200" y="1600200"/>
            <a:ext cx="8305800" cy="1569660"/>
          </a:xfrm>
          <a:prstGeom prst="rect">
            <a:avLst/>
          </a:prstGeom>
        </p:spPr>
        <p:txBody>
          <a:bodyPr wrap="square">
            <a:spAutoFit/>
          </a:bodyPr>
          <a:lstStyle/>
          <a:p>
            <a:r>
              <a:rPr lang="en-US" sz="2400" i="1" dirty="0" smtClean="0"/>
              <a:t>“Largest </a:t>
            </a:r>
            <a:r>
              <a:rPr lang="en-US" sz="2400" i="1" dirty="0"/>
              <a:t>obstacle to the use of Slicer RT and gel dosimetry in general is managing the complexity of the process and keeping track of and managing the large software feature set that </a:t>
            </a:r>
            <a:r>
              <a:rPr lang="en-US" sz="2400" i="1" dirty="0" smtClean="0"/>
              <a:t>is needed </a:t>
            </a:r>
            <a:r>
              <a:rPr lang="en-US" sz="2400" i="1" dirty="0"/>
              <a:t>for the process to work </a:t>
            </a:r>
            <a:r>
              <a:rPr lang="en-US" sz="2400" i="1" dirty="0" smtClean="0"/>
              <a:t>well.”</a:t>
            </a:r>
          </a:p>
        </p:txBody>
      </p:sp>
    </p:spTree>
    <p:extLst>
      <p:ext uri="{BB962C8B-B14F-4D97-AF65-F5344CB8AC3E}">
        <p14:creationId xmlns:p14="http://schemas.microsoft.com/office/powerpoint/2010/main" val="27590359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Install </a:t>
            </a:r>
            <a:r>
              <a:rPr lang="en-CA" sz="4000" b="1" dirty="0" err="1" smtClean="0">
                <a:solidFill>
                  <a:schemeClr val="tx2"/>
                </a:solidFill>
              </a:rPr>
              <a:t>SlicerRT</a:t>
            </a:r>
            <a:r>
              <a:rPr lang="en-CA" sz="4000" b="1" dirty="0" smtClean="0">
                <a:solidFill>
                  <a:schemeClr val="tx2"/>
                </a:solidFill>
              </a:rPr>
              <a:t> extension</a:t>
            </a:r>
            <a:endParaRPr lang="en-CA" sz="4000" b="1" dirty="0">
              <a:solidFill>
                <a:schemeClr val="tx2"/>
              </a:solidFill>
            </a:endParaRPr>
          </a:p>
        </p:txBody>
      </p:sp>
      <p:pic>
        <p:nvPicPr>
          <p:cNvPr id="6" name="Picture 5"/>
          <p:cNvPicPr>
            <a:picLocks noChangeAspect="1"/>
          </p:cNvPicPr>
          <p:nvPr/>
        </p:nvPicPr>
        <p:blipFill>
          <a:blip r:embed="rId2"/>
          <a:stretch>
            <a:fillRect/>
          </a:stretch>
        </p:blipFill>
        <p:spPr>
          <a:xfrm>
            <a:off x="2057400" y="914400"/>
            <a:ext cx="4429125" cy="3152775"/>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189" y="1628076"/>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4"/>
          <a:stretch>
            <a:fillRect/>
          </a:stretch>
        </p:blipFill>
        <p:spPr>
          <a:xfrm>
            <a:off x="2571749" y="4745848"/>
            <a:ext cx="3400425" cy="1162050"/>
          </a:xfrm>
          <a:prstGeom prst="rect">
            <a:avLst/>
          </a:prstGeom>
          <a:ln>
            <a:noFill/>
          </a:ln>
          <a:effectLst>
            <a:outerShdw blurRad="292100" dist="139700" dir="2700000" algn="tl" rotWithShape="0">
              <a:srgbClr val="333333">
                <a:alpha val="65000"/>
              </a:srgbClr>
            </a:outerShdw>
          </a:effectLst>
        </p:spPr>
      </p:pic>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349" y="5326873"/>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bwMode="auto">
          <a:xfrm>
            <a:off x="4012189" y="4137819"/>
            <a:ext cx="23622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dirty="0" smtClean="0"/>
              <a:t>or</a:t>
            </a:r>
            <a:endParaRPr lang="en-CA" dirty="0"/>
          </a:p>
        </p:txBody>
      </p:sp>
    </p:spTree>
    <p:extLst>
      <p:ext uri="{BB962C8B-B14F-4D97-AF65-F5344CB8AC3E}">
        <p14:creationId xmlns:p14="http://schemas.microsoft.com/office/powerpoint/2010/main" val="3057645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Your concerns</a:t>
            </a:r>
            <a:endParaRPr lang="en-CA" sz="4000" b="1" dirty="0">
              <a:solidFill>
                <a:schemeClr val="tx2"/>
              </a:solidFill>
            </a:endParaRPr>
          </a:p>
        </p:txBody>
      </p:sp>
      <p:sp>
        <p:nvSpPr>
          <p:cNvPr id="5" name="Rectangle 4"/>
          <p:cNvSpPr/>
          <p:nvPr/>
        </p:nvSpPr>
        <p:spPr>
          <a:xfrm>
            <a:off x="457200" y="1600200"/>
            <a:ext cx="8305800" cy="830997"/>
          </a:xfrm>
          <a:prstGeom prst="rect">
            <a:avLst/>
          </a:prstGeom>
        </p:spPr>
        <p:txBody>
          <a:bodyPr wrap="square">
            <a:spAutoFit/>
          </a:bodyPr>
          <a:lstStyle/>
          <a:p>
            <a:r>
              <a:rPr lang="en-US" sz="2400" i="1" dirty="0" smtClean="0"/>
              <a:t>“Concerned about validating results produced from these tools.”</a:t>
            </a:r>
            <a:endParaRPr lang="en-US" sz="2400" i="1" dirty="0"/>
          </a:p>
        </p:txBody>
      </p:sp>
    </p:spTree>
    <p:extLst>
      <p:ext uri="{BB962C8B-B14F-4D97-AF65-F5344CB8AC3E}">
        <p14:creationId xmlns:p14="http://schemas.microsoft.com/office/powerpoint/2010/main" val="3307847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Your </a:t>
            </a:r>
            <a:r>
              <a:rPr lang="en-CA" sz="4000" b="1" dirty="0" smtClean="0">
                <a:solidFill>
                  <a:schemeClr val="tx2"/>
                </a:solidFill>
              </a:rPr>
              <a:t>concerns about using 3D Slicer</a:t>
            </a:r>
            <a:r>
              <a:rPr lang="is-IS" sz="4000" b="1" dirty="0" smtClean="0">
                <a:solidFill>
                  <a:schemeClr val="tx2"/>
                </a:solidFill>
              </a:rPr>
              <a:t>…</a:t>
            </a:r>
            <a:endParaRPr lang="en-CA" sz="4000" b="1" dirty="0">
              <a:solidFill>
                <a:schemeClr val="tx2"/>
              </a:solidFill>
            </a:endParaRPr>
          </a:p>
        </p:txBody>
      </p:sp>
      <p:sp>
        <p:nvSpPr>
          <p:cNvPr id="5" name="Rectangle 4"/>
          <p:cNvSpPr/>
          <p:nvPr/>
        </p:nvSpPr>
        <p:spPr>
          <a:xfrm>
            <a:off x="457200" y="1600200"/>
            <a:ext cx="8305800" cy="830997"/>
          </a:xfrm>
          <a:prstGeom prst="rect">
            <a:avLst/>
          </a:prstGeom>
        </p:spPr>
        <p:txBody>
          <a:bodyPr wrap="square">
            <a:spAutoFit/>
          </a:bodyPr>
          <a:lstStyle/>
          <a:p>
            <a:r>
              <a:rPr lang="en-US" sz="2400" i="1" dirty="0" smtClean="0"/>
              <a:t>“Concerned about validating results produced from these tools.”</a:t>
            </a:r>
            <a:endParaRPr lang="en-US" sz="2400" i="1" dirty="0"/>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36" t="8485" r="21103" b="41000"/>
          <a:stretch/>
        </p:blipFill>
        <p:spPr bwMode="auto">
          <a:xfrm>
            <a:off x="914400" y="2590800"/>
            <a:ext cx="5155570" cy="2808312"/>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9703" t="20160" r="17833" b="51043"/>
          <a:stretch/>
        </p:blipFill>
        <p:spPr bwMode="auto">
          <a:xfrm>
            <a:off x="3581400" y="4800600"/>
            <a:ext cx="5170803" cy="148991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07522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1066800"/>
            <a:ext cx="8382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Gel dosimeter was positioned inside a phantom, and CT simulation images were acquired (</a:t>
            </a:r>
            <a:r>
              <a:rPr lang="en-CA" dirty="0" smtClean="0">
                <a:solidFill>
                  <a:srgbClr val="FF0000"/>
                </a:solidFill>
              </a:rPr>
              <a:t>Planning CT volume</a:t>
            </a:r>
            <a:r>
              <a:rPr lang="en-CA" dirty="0" smtClean="0"/>
              <a:t>)</a:t>
            </a:r>
          </a:p>
          <a:p>
            <a:pPr marL="0" indent="0">
              <a:buNone/>
            </a:pPr>
            <a:endParaRPr lang="en-CA" dirty="0"/>
          </a:p>
          <a:p>
            <a:pPr lvl="1"/>
            <a:endParaRPr lang="en-CA" dirty="0"/>
          </a:p>
        </p:txBody>
      </p:sp>
      <p:sp>
        <p:nvSpPr>
          <p:cNvPr id="3" name="AutoShape 2" descr="Displaying IMG_002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4" descr="Displaying IMG_002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7" name="AutoShape 6" descr="Displaying IMG_0022.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1" name="Picture 7" descr="C:\Users\alexandk.KGH\Downloads\IMG_002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68"/>
          <a:stretch/>
        </p:blipFill>
        <p:spPr bwMode="auto">
          <a:xfrm>
            <a:off x="2590800" y="2971800"/>
            <a:ext cx="3613068" cy="28635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7845" r="6810" b="20091"/>
          <a:stretch/>
        </p:blipFill>
        <p:spPr>
          <a:xfrm flipH="1">
            <a:off x="3657600" y="4088295"/>
            <a:ext cx="2248165" cy="1780146"/>
          </a:xfrm>
          <a:prstGeom prst="rect">
            <a:avLst/>
          </a:prstGeom>
        </p:spPr>
      </p:pic>
    </p:spTree>
    <p:extLst>
      <p:ext uri="{BB962C8B-B14F-4D97-AF65-F5344CB8AC3E}">
        <p14:creationId xmlns:p14="http://schemas.microsoft.com/office/powerpoint/2010/main" val="1110977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1066800"/>
            <a:ext cx="8382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Treatment planning using </a:t>
            </a:r>
            <a:r>
              <a:rPr lang="en-CA" dirty="0" smtClean="0"/>
              <a:t>Eclipse:</a:t>
            </a:r>
          </a:p>
          <a:p>
            <a:r>
              <a:rPr lang="en-CA" dirty="0" smtClean="0"/>
              <a:t>Gel </a:t>
            </a:r>
            <a:r>
              <a:rPr lang="en-CA" dirty="0" smtClean="0"/>
              <a:t>jar was contoured and dose distribution was calculated</a:t>
            </a:r>
          </a:p>
          <a:p>
            <a:endParaRPr lang="en-CA" dirty="0" smtClean="0"/>
          </a:p>
          <a:p>
            <a:endParaRPr lang="en-CA" dirty="0" smtClean="0"/>
          </a:p>
          <a:p>
            <a:endParaRPr lang="en-CA" dirty="0"/>
          </a:p>
          <a:p>
            <a:endParaRPr lang="en-CA" dirty="0"/>
          </a:p>
          <a:p>
            <a:pPr marL="0" indent="0">
              <a:buNone/>
            </a:pPr>
            <a:endParaRPr lang="en-CA" dirty="0" smtClean="0"/>
          </a:p>
          <a:p>
            <a:r>
              <a:rPr lang="en-CA" dirty="0" smtClean="0"/>
              <a:t>Outputs:   </a:t>
            </a:r>
            <a:r>
              <a:rPr lang="en-CA" dirty="0" smtClean="0">
                <a:solidFill>
                  <a:srgbClr val="FF0000"/>
                </a:solidFill>
              </a:rPr>
              <a:t>Planning dose volume, Structures</a:t>
            </a:r>
          </a:p>
          <a:p>
            <a:endParaRPr lang="en-CA" dirty="0"/>
          </a:p>
          <a:p>
            <a:pPr lvl="1"/>
            <a:endParaRPr lang="en-CA" dirty="0"/>
          </a:p>
        </p:txBody>
      </p:sp>
      <p:pic>
        <p:nvPicPr>
          <p:cNvPr id="6" name="Picture 2" descr="Fig 1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2438400"/>
            <a:ext cx="4396680" cy="28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40609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381000" y="533400"/>
            <a:ext cx="8382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CA" dirty="0" smtClean="0"/>
          </a:p>
          <a:p>
            <a:pPr lvl="1"/>
            <a:r>
              <a:rPr lang="en-CA" dirty="0" smtClean="0"/>
              <a:t> </a:t>
            </a:r>
            <a:r>
              <a:rPr lang="en-CA" dirty="0" smtClean="0">
                <a:solidFill>
                  <a:schemeClr val="accent5"/>
                </a:solidFill>
              </a:rPr>
              <a:t>Gel #</a:t>
            </a:r>
            <a:r>
              <a:rPr lang="en-CA" dirty="0" smtClean="0">
                <a:solidFill>
                  <a:schemeClr val="accent5"/>
                </a:solidFill>
              </a:rPr>
              <a:t>1</a:t>
            </a:r>
            <a:r>
              <a:rPr lang="en-CA" dirty="0" smtClean="0"/>
              <a:t> </a:t>
            </a:r>
          </a:p>
          <a:p>
            <a:pPr lvl="2"/>
            <a:r>
              <a:rPr lang="en-CA" dirty="0" smtClean="0"/>
              <a:t>Reference s</a:t>
            </a:r>
            <a:r>
              <a:rPr lang="en-CA" dirty="0" smtClean="0"/>
              <a:t>can using </a:t>
            </a:r>
            <a:r>
              <a:rPr lang="en-CA" dirty="0" smtClean="0"/>
              <a:t>an optical CT </a:t>
            </a:r>
            <a:r>
              <a:rPr lang="en-CA" dirty="0" smtClean="0"/>
              <a:t>scanner</a:t>
            </a:r>
          </a:p>
          <a:p>
            <a:pPr lvl="2"/>
            <a:r>
              <a:rPr lang="en-CA" dirty="0" smtClean="0"/>
              <a:t>Optical </a:t>
            </a:r>
            <a:r>
              <a:rPr lang="en-CA" dirty="0" err="1" smtClean="0"/>
              <a:t>f</a:t>
            </a:r>
            <a:r>
              <a:rPr lang="en-CA" dirty="0" err="1" smtClean="0"/>
              <a:t>iducial</a:t>
            </a:r>
            <a:r>
              <a:rPr lang="en-CA" dirty="0" smtClean="0"/>
              <a:t> </a:t>
            </a:r>
            <a:r>
              <a:rPr lang="en-CA" dirty="0"/>
              <a:t>markings are made with a marker, and </a:t>
            </a:r>
            <a:r>
              <a:rPr lang="en-CA" dirty="0" smtClean="0"/>
              <a:t>metal BBs </a:t>
            </a:r>
            <a:r>
              <a:rPr lang="en-CA" dirty="0"/>
              <a:t>are taped </a:t>
            </a:r>
            <a:r>
              <a:rPr lang="en-CA" dirty="0" smtClean="0"/>
              <a:t>to those markings</a:t>
            </a:r>
          </a:p>
          <a:p>
            <a:pPr lvl="1"/>
            <a:r>
              <a:rPr lang="en-CA" dirty="0" smtClean="0"/>
              <a:t> </a:t>
            </a:r>
            <a:r>
              <a:rPr lang="en-CA" dirty="0" smtClean="0">
                <a:solidFill>
                  <a:srgbClr val="FFC000"/>
                </a:solidFill>
              </a:rPr>
              <a:t>Gel #2</a:t>
            </a:r>
            <a:r>
              <a:rPr lang="en-CA" dirty="0" smtClean="0"/>
              <a:t> </a:t>
            </a:r>
            <a:endParaRPr lang="en-CA" dirty="0" smtClean="0"/>
          </a:p>
          <a:p>
            <a:pPr lvl="2"/>
            <a:r>
              <a:rPr lang="en-CA" dirty="0" smtClean="0"/>
              <a:t>Reference scanned </a:t>
            </a:r>
            <a:r>
              <a:rPr lang="en-CA" dirty="0" smtClean="0"/>
              <a:t>(</a:t>
            </a:r>
            <a:r>
              <a:rPr lang="en-CA" dirty="0" smtClean="0"/>
              <a:t>no </a:t>
            </a:r>
            <a:r>
              <a:rPr lang="en-CA" dirty="0" smtClean="0"/>
              <a:t>markings)</a:t>
            </a:r>
            <a:endParaRPr lang="en-CA" dirty="0"/>
          </a:p>
          <a:p>
            <a:pPr marL="457200" lvl="1" indent="0">
              <a:buNone/>
            </a:pPr>
            <a:endParaRPr lang="en-CA" dirty="0"/>
          </a:p>
          <a:p>
            <a:pPr marL="457200" lvl="1" indent="0">
              <a:buNone/>
            </a:pPr>
            <a:r>
              <a:rPr lang="en-CA" dirty="0" smtClean="0"/>
              <a:t>Phantom </a:t>
            </a:r>
            <a:r>
              <a:rPr lang="en-CA" dirty="0" smtClean="0"/>
              <a:t>with gel is positioned on patient </a:t>
            </a:r>
            <a:r>
              <a:rPr lang="en-CA" dirty="0" smtClean="0"/>
              <a:t>couch</a:t>
            </a:r>
          </a:p>
          <a:p>
            <a:pPr marL="457200" lvl="1" indent="0">
              <a:buNone/>
            </a:pPr>
            <a:r>
              <a:rPr lang="en-CA" dirty="0" smtClean="0"/>
              <a:t>Cone </a:t>
            </a:r>
            <a:r>
              <a:rPr lang="en-CA" dirty="0" smtClean="0"/>
              <a:t>beam CT image is acquired using the On-Board Imager (</a:t>
            </a:r>
            <a:r>
              <a:rPr lang="en-CA" dirty="0" smtClean="0">
                <a:solidFill>
                  <a:srgbClr val="FF0000"/>
                </a:solidFill>
              </a:rPr>
              <a:t>OBI Volume</a:t>
            </a:r>
            <a:r>
              <a:rPr lang="en-CA" dirty="0" smtClean="0"/>
              <a:t>)</a:t>
            </a:r>
          </a:p>
          <a:p>
            <a:pPr marL="0" indent="0">
              <a:buNone/>
            </a:pPr>
            <a:endParaRPr lang="en-CA" dirty="0" smtClean="0">
              <a:solidFill>
                <a:srgbClr val="FF0000"/>
              </a:solidFill>
            </a:endParaRPr>
          </a:p>
          <a:p>
            <a:endParaRPr lang="en-CA" dirty="0"/>
          </a:p>
          <a:p>
            <a:pPr lvl="1"/>
            <a:endParaRPr lang="en-CA" dirty="0"/>
          </a:p>
        </p:txBody>
      </p:sp>
    </p:spTree>
    <p:extLst>
      <p:ext uri="{BB962C8B-B14F-4D97-AF65-F5344CB8AC3E}">
        <p14:creationId xmlns:p14="http://schemas.microsoft.com/office/powerpoint/2010/main" val="42907150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762000"/>
            <a:ext cx="83820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CA" dirty="0" smtClean="0"/>
          </a:p>
          <a:p>
            <a:pPr lvl="1"/>
            <a:r>
              <a:rPr lang="en-CA" dirty="0" smtClean="0"/>
              <a:t> </a:t>
            </a:r>
            <a:r>
              <a:rPr lang="en-CA" dirty="0" smtClean="0">
                <a:solidFill>
                  <a:schemeClr val="accent5"/>
                </a:solidFill>
              </a:rPr>
              <a:t>Gel #1</a:t>
            </a:r>
            <a:r>
              <a:rPr lang="en-CA" dirty="0" smtClean="0"/>
              <a:t> is irradiated with planned delivery</a:t>
            </a:r>
          </a:p>
          <a:p>
            <a:pPr lvl="1"/>
            <a:r>
              <a:rPr lang="en-CA" dirty="0" smtClean="0"/>
              <a:t> </a:t>
            </a:r>
            <a:r>
              <a:rPr lang="en-CA" dirty="0">
                <a:solidFill>
                  <a:srgbClr val="FFC000"/>
                </a:solidFill>
              </a:rPr>
              <a:t>Gel #</a:t>
            </a:r>
            <a:r>
              <a:rPr lang="en-CA" dirty="0" smtClean="0">
                <a:solidFill>
                  <a:srgbClr val="FFC000"/>
                </a:solidFill>
              </a:rPr>
              <a:t>2 </a:t>
            </a:r>
            <a:r>
              <a:rPr lang="en-CA" dirty="0" smtClean="0"/>
              <a:t>is irradiated with an electron beam</a:t>
            </a:r>
          </a:p>
          <a:p>
            <a:pPr marL="0" indent="0">
              <a:buNone/>
            </a:pPr>
            <a:r>
              <a:rPr lang="en-CA" dirty="0" smtClean="0">
                <a:solidFill>
                  <a:schemeClr val="accent5"/>
                </a:solidFill>
              </a:rPr>
              <a:t>		Gel </a:t>
            </a:r>
            <a:r>
              <a:rPr lang="en-CA" dirty="0">
                <a:solidFill>
                  <a:schemeClr val="accent5"/>
                </a:solidFill>
              </a:rPr>
              <a:t>#</a:t>
            </a:r>
            <a:r>
              <a:rPr lang="en-CA" dirty="0" smtClean="0">
                <a:solidFill>
                  <a:schemeClr val="accent5"/>
                </a:solidFill>
              </a:rPr>
              <a:t>1 			  </a:t>
            </a:r>
            <a:r>
              <a:rPr lang="en-CA" dirty="0" smtClean="0">
                <a:solidFill>
                  <a:srgbClr val="FFC000"/>
                </a:solidFill>
              </a:rPr>
              <a:t>Gel </a:t>
            </a:r>
            <a:r>
              <a:rPr lang="en-CA" dirty="0">
                <a:solidFill>
                  <a:srgbClr val="FFC000"/>
                </a:solidFill>
              </a:rPr>
              <a:t>#2</a:t>
            </a:r>
            <a:endParaRPr lang="en-CA" dirty="0" smtClean="0">
              <a:solidFill>
                <a:srgbClr val="FF0000"/>
              </a:solidFill>
            </a:endParaRPr>
          </a:p>
          <a:p>
            <a:endParaRPr lang="en-CA" dirty="0"/>
          </a:p>
          <a:p>
            <a:pPr lvl="1"/>
            <a:endParaRPr lang="en-CA" dirty="0"/>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3024250"/>
            <a:ext cx="2296547" cy="307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405" y="3199255"/>
            <a:ext cx="3649542" cy="2724707"/>
          </a:xfrm>
          <a:prstGeom prst="rect">
            <a:avLst/>
          </a:prstGeom>
        </p:spPr>
      </p:pic>
    </p:spTree>
    <p:extLst>
      <p:ext uri="{BB962C8B-B14F-4D97-AF65-F5344CB8AC3E}">
        <p14:creationId xmlns:p14="http://schemas.microsoft.com/office/powerpoint/2010/main" val="7173466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Where did this data come from?</a:t>
            </a:r>
            <a:endParaRPr lang="en-CA" sz="4000" b="1" dirty="0">
              <a:solidFill>
                <a:schemeClr val="tx2"/>
              </a:solidFill>
            </a:endParaRPr>
          </a:p>
        </p:txBody>
      </p:sp>
      <p:sp>
        <p:nvSpPr>
          <p:cNvPr id="5" name="Content Placeholder 2"/>
          <p:cNvSpPr txBox="1">
            <a:spLocks/>
          </p:cNvSpPr>
          <p:nvPr/>
        </p:nvSpPr>
        <p:spPr bwMode="auto">
          <a:xfrm>
            <a:off x="457200" y="1066800"/>
            <a:ext cx="8382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CA" dirty="0"/>
          </a:p>
          <a:p>
            <a:pPr lvl="1"/>
            <a:r>
              <a:rPr lang="en-CA" dirty="0" smtClean="0"/>
              <a:t>Both gels are scanned post-irradiation, and are reconstructed to create 3D digital volumes</a:t>
            </a:r>
            <a:br>
              <a:rPr lang="en-CA" dirty="0" smtClean="0"/>
            </a:br>
            <a:r>
              <a:rPr lang="en-CA" dirty="0" smtClean="0">
                <a:solidFill>
                  <a:srgbClr val="FF0000"/>
                </a:solidFill>
              </a:rPr>
              <a:t>(Measured gel dosimeter </a:t>
            </a:r>
            <a:r>
              <a:rPr lang="en-CA" dirty="0" smtClean="0">
                <a:solidFill>
                  <a:srgbClr val="FF0000"/>
                </a:solidFill>
              </a:rPr>
              <a:t>volume, </a:t>
            </a:r>
            <a:r>
              <a:rPr lang="en-CA" dirty="0" smtClean="0">
                <a:solidFill>
                  <a:srgbClr val="FF0000"/>
                </a:solidFill>
              </a:rPr>
              <a:t>calibration gel volume)</a:t>
            </a:r>
            <a:endParaRPr lang="en-CA" dirty="0" smtClean="0"/>
          </a:p>
          <a:p>
            <a:pPr marL="0" indent="0">
              <a:buNone/>
            </a:pPr>
            <a:endParaRPr lang="en-CA" dirty="0" smtClean="0">
              <a:solidFill>
                <a:srgbClr val="FF0000"/>
              </a:solidFill>
            </a:endParaRPr>
          </a:p>
          <a:p>
            <a:endParaRPr lang="en-CA" dirty="0"/>
          </a:p>
          <a:p>
            <a:pPr lvl="1"/>
            <a:endParaRPr lang="en-CA" dirty="0"/>
          </a:p>
        </p:txBody>
      </p:sp>
    </p:spTree>
    <p:extLst>
      <p:ext uri="{BB962C8B-B14F-4D97-AF65-F5344CB8AC3E}">
        <p14:creationId xmlns:p14="http://schemas.microsoft.com/office/powerpoint/2010/main" val="13819197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Roadmap</a:t>
            </a:r>
            <a:endParaRPr lang="en-CA" b="1" dirty="0">
              <a:solidFill>
                <a:schemeClr val="tx2"/>
              </a:solidFill>
            </a:endParaRPr>
          </a:p>
        </p:txBody>
      </p:sp>
      <p:grpSp>
        <p:nvGrpSpPr>
          <p:cNvPr id="6" name="Group 5"/>
          <p:cNvGrpSpPr/>
          <p:nvPr/>
        </p:nvGrpSpPr>
        <p:grpSpPr>
          <a:xfrm>
            <a:off x="76200" y="762000"/>
            <a:ext cx="8991600" cy="6172200"/>
            <a:chOff x="-36512" y="404664"/>
            <a:chExt cx="9144391" cy="6142022"/>
          </a:xfrm>
        </p:grpSpPr>
        <p:pic>
          <p:nvPicPr>
            <p:cNvPr id="7" name="Picture 2" descr="C:\Users\Kevin\Dropbox\PhD Proposal\slicel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404664"/>
              <a:ext cx="9144391" cy="6142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988" y="2550974"/>
              <a:ext cx="144016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282021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Open Gel Dosimetry Analysis Slicelet</a:t>
            </a:r>
            <a:endParaRPr lang="en-CA" sz="4000" b="1" dirty="0">
              <a:solidFill>
                <a:schemeClr val="tx2"/>
              </a:solidFill>
            </a:endParaRPr>
          </a:p>
        </p:txBody>
      </p:sp>
      <p:sp>
        <p:nvSpPr>
          <p:cNvPr id="10" name="Down Arrow 9"/>
          <p:cNvSpPr/>
          <p:nvPr/>
        </p:nvSpPr>
        <p:spPr bwMode="auto">
          <a:xfrm>
            <a:off x="4427149" y="1713870"/>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54" t="3718" r="79844" b="93667"/>
          <a:stretch/>
        </p:blipFill>
        <p:spPr bwMode="auto">
          <a:xfrm>
            <a:off x="2369749" y="990440"/>
            <a:ext cx="3802451" cy="45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149" y="1215657"/>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0172" t="58759" r="71897" b="30758"/>
          <a:stretch/>
        </p:blipFill>
        <p:spPr bwMode="auto">
          <a:xfrm>
            <a:off x="2438400" y="2475870"/>
            <a:ext cx="4385339" cy="1602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827" y="3225275"/>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Down Arrow 15"/>
          <p:cNvSpPr/>
          <p:nvPr/>
        </p:nvSpPr>
        <p:spPr bwMode="auto">
          <a:xfrm>
            <a:off x="4427149" y="4304670"/>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5793" r="69052" b="70061"/>
          <a:stretch/>
        </p:blipFill>
        <p:spPr bwMode="auto">
          <a:xfrm>
            <a:off x="1431155" y="4953000"/>
            <a:ext cx="6569845" cy="55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376" y="5181600"/>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42159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49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Roadmap</a:t>
            </a:r>
            <a:endParaRPr lang="en-CA" b="1" dirty="0">
              <a:solidFill>
                <a:schemeClr val="tx2"/>
              </a:solidFill>
            </a:endParaRPr>
          </a:p>
        </p:txBody>
      </p:sp>
      <p:grpSp>
        <p:nvGrpSpPr>
          <p:cNvPr id="6" name="Group 5"/>
          <p:cNvGrpSpPr/>
          <p:nvPr/>
        </p:nvGrpSpPr>
        <p:grpSpPr>
          <a:xfrm>
            <a:off x="76200" y="762000"/>
            <a:ext cx="8991600" cy="6172200"/>
            <a:chOff x="-36512" y="404664"/>
            <a:chExt cx="9144391" cy="6142022"/>
          </a:xfrm>
        </p:grpSpPr>
        <p:pic>
          <p:nvPicPr>
            <p:cNvPr id="7" name="Picture 2" descr="C:\Users\Kevin\Dropbox\PhD Proposal\slicel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404664"/>
              <a:ext cx="9144391" cy="6142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988" y="2550974"/>
              <a:ext cx="144016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Rectangle 9"/>
          <p:cNvSpPr/>
          <p:nvPr/>
        </p:nvSpPr>
        <p:spPr>
          <a:xfrm>
            <a:off x="381000" y="762001"/>
            <a:ext cx="2820591" cy="228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743488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Install </a:t>
            </a:r>
            <a:r>
              <a:rPr lang="en-CA" sz="4000" b="1" dirty="0">
                <a:solidFill>
                  <a:schemeClr val="tx2"/>
                </a:solidFill>
              </a:rPr>
              <a:t>SlicerRT extension</a:t>
            </a:r>
          </a:p>
          <a:p>
            <a:endParaRPr lang="en-CA" sz="4000" b="1" dirty="0">
              <a:solidFill>
                <a:schemeClr val="tx2"/>
              </a:solidFill>
            </a:endParaRPr>
          </a:p>
        </p:txBody>
      </p:sp>
      <p:sp>
        <p:nvSpPr>
          <p:cNvPr id="5" name="Content Placeholder 2"/>
          <p:cNvSpPr txBox="1">
            <a:spLocks/>
          </p:cNvSpPr>
          <p:nvPr/>
        </p:nvSpPr>
        <p:spPr bwMode="auto">
          <a:xfrm>
            <a:off x="457200" y="3889032"/>
            <a:ext cx="8229600" cy="182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Find the downloaded SlicerRT zip file on your computer</a:t>
            </a:r>
            <a:br>
              <a:rPr lang="en-CA" sz="2800" dirty="0" smtClean="0"/>
            </a:br>
            <a:r>
              <a:rPr lang="en-CA" sz="2800" dirty="0" smtClean="0"/>
              <a:t/>
            </a:r>
            <a:br>
              <a:rPr lang="en-CA" sz="2800" dirty="0" smtClean="0"/>
            </a:br>
            <a:r>
              <a:rPr lang="en-CA" sz="2800" dirty="0" smtClean="0"/>
              <a:t/>
            </a:r>
            <a:br>
              <a:rPr lang="en-CA" sz="2800" dirty="0" smtClean="0"/>
            </a:br>
            <a:endParaRPr lang="en-CA" sz="2800" dirty="0" smtClean="0"/>
          </a:p>
        </p:txBody>
      </p:sp>
      <p:pic>
        <p:nvPicPr>
          <p:cNvPr id="6" name="Picture 5"/>
          <p:cNvPicPr>
            <a:picLocks noChangeAspect="1"/>
          </p:cNvPicPr>
          <p:nvPr/>
        </p:nvPicPr>
        <p:blipFill>
          <a:blip r:embed="rId2"/>
          <a:stretch>
            <a:fillRect/>
          </a:stretch>
        </p:blipFill>
        <p:spPr>
          <a:xfrm>
            <a:off x="2961289" y="1333698"/>
            <a:ext cx="3221423" cy="1561902"/>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146" y="2287796"/>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bwMode="auto">
          <a:xfrm>
            <a:off x="4329112" y="320040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Tree>
    <p:extLst>
      <p:ext uri="{BB962C8B-B14F-4D97-AF65-F5344CB8AC3E}">
        <p14:creationId xmlns:p14="http://schemas.microsoft.com/office/powerpoint/2010/main" val="33168799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Slicelet</a:t>
            </a:r>
            <a:endParaRPr lang="en-CA" sz="4000" b="1" dirty="0">
              <a:solidFill>
                <a:schemeClr val="tx2"/>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793" t="19811" r="18354" b="25380"/>
          <a:stretch/>
        </p:blipFill>
        <p:spPr bwMode="auto">
          <a:xfrm>
            <a:off x="661357" y="914400"/>
            <a:ext cx="6428838" cy="3503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793" t="57824" r="60570" b="25380"/>
          <a:stretch/>
        </p:blipFill>
        <p:spPr bwMode="auto">
          <a:xfrm>
            <a:off x="3556958" y="3639019"/>
            <a:ext cx="4901242" cy="249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807625"/>
            <a:ext cx="353612" cy="5357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72635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Load Data</a:t>
            </a:r>
            <a:endParaRPr lang="en-CA" sz="4000" b="1" dirty="0">
              <a:solidFill>
                <a:schemeClr val="tx2"/>
              </a:solidFill>
            </a:endParaRPr>
          </a:p>
        </p:txBody>
      </p:sp>
      <p:sp>
        <p:nvSpPr>
          <p:cNvPr id="10" name="Down Arrow 9"/>
          <p:cNvSpPr/>
          <p:nvPr/>
        </p:nvSpPr>
        <p:spPr bwMode="auto">
          <a:xfrm>
            <a:off x="6570114" y="3155068"/>
            <a:ext cx="485775" cy="63242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Right Arrow 13"/>
          <p:cNvSpPr/>
          <p:nvPr/>
        </p:nvSpPr>
        <p:spPr bwMode="auto">
          <a:xfrm>
            <a:off x="4187969" y="2041384"/>
            <a:ext cx="615662"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35" t="19814" r="60603" b="41241"/>
          <a:stretch/>
        </p:blipFill>
        <p:spPr bwMode="auto">
          <a:xfrm>
            <a:off x="167287" y="990600"/>
            <a:ext cx="3815255" cy="4451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372" y="2149978"/>
            <a:ext cx="341235" cy="51702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80492" b="90731"/>
          <a:stretch/>
        </p:blipFill>
        <p:spPr bwMode="auto">
          <a:xfrm>
            <a:off x="5029200" y="1902700"/>
            <a:ext cx="3567605" cy="105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342528"/>
            <a:ext cx="387380" cy="58693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Content Placeholder 2"/>
          <p:cNvSpPr txBox="1">
            <a:spLocks/>
          </p:cNvSpPr>
          <p:nvPr/>
        </p:nvSpPr>
        <p:spPr bwMode="auto">
          <a:xfrm>
            <a:off x="4800600" y="3889032"/>
            <a:ext cx="41148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Select ‘DICOM’ folder that was just downloaded</a:t>
            </a:r>
          </a:p>
          <a:p>
            <a:pPr marL="0" indent="0" algn="ctr">
              <a:buNone/>
            </a:pPr>
            <a:endParaRPr lang="en-CA" sz="2400" dirty="0"/>
          </a:p>
          <a:p>
            <a:pPr marL="0" indent="0" algn="ctr">
              <a:buNone/>
            </a:pPr>
            <a:endParaRPr lang="en-CA" sz="2400" dirty="0" smtClean="0"/>
          </a:p>
        </p:txBody>
      </p:sp>
    </p:spTree>
    <p:extLst>
      <p:ext uri="{BB962C8B-B14F-4D97-AF65-F5344CB8AC3E}">
        <p14:creationId xmlns:p14="http://schemas.microsoft.com/office/powerpoint/2010/main" val="1398546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Load Data</a:t>
            </a:r>
            <a:endParaRPr lang="en-CA" sz="4000" b="1" dirty="0">
              <a:solidFill>
                <a:schemeClr val="tx2"/>
              </a:solidFill>
            </a:endParaRPr>
          </a:p>
        </p:txBody>
      </p:sp>
      <p:sp>
        <p:nvSpPr>
          <p:cNvPr id="18" name="Content Placeholder 2"/>
          <p:cNvSpPr txBox="1">
            <a:spLocks/>
          </p:cNvSpPr>
          <p:nvPr/>
        </p:nvSpPr>
        <p:spPr bwMode="auto">
          <a:xfrm>
            <a:off x="1066800" y="775648"/>
            <a:ext cx="68580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Select all data objects, and click Load.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05761"/>
            <a:ext cx="5512509" cy="4694370"/>
          </a:xfrm>
          <a:prstGeom prst="rect">
            <a:avLst/>
          </a:prstGeom>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611495"/>
            <a:ext cx="381000" cy="57727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90670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Load Data</a:t>
            </a:r>
            <a:endParaRPr lang="en-CA" sz="4000" b="1" dirty="0">
              <a:solidFill>
                <a:schemeClr val="tx2"/>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35" t="19814" r="60603" b="41241"/>
          <a:stretch/>
        </p:blipFill>
        <p:spPr bwMode="auto">
          <a:xfrm>
            <a:off x="533400" y="990600"/>
            <a:ext cx="3815255" cy="4451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484" y="2428905"/>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Content Placeholder 2"/>
          <p:cNvSpPr txBox="1">
            <a:spLocks/>
          </p:cNvSpPr>
          <p:nvPr/>
        </p:nvSpPr>
        <p:spPr bwMode="auto">
          <a:xfrm>
            <a:off x="4711889" y="1750659"/>
            <a:ext cx="41148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Select Optical Gel VFF Files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970" y="3286816"/>
            <a:ext cx="4722230" cy="2992962"/>
          </a:xfrm>
          <a:prstGeom prst="rect">
            <a:avLst/>
          </a:prstGeom>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229" y="5791147"/>
            <a:ext cx="373034" cy="56520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62478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Load Data</a:t>
            </a:r>
            <a:endParaRPr lang="en-CA" sz="4000" b="1" dirty="0">
              <a:solidFill>
                <a:schemeClr val="tx2"/>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35" t="19814" r="60603" b="41241"/>
          <a:stretch/>
        </p:blipFill>
        <p:spPr bwMode="auto">
          <a:xfrm>
            <a:off x="533400" y="990600"/>
            <a:ext cx="3815255" cy="4451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484" y="2428905"/>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Content Placeholder 2"/>
          <p:cNvSpPr txBox="1">
            <a:spLocks/>
          </p:cNvSpPr>
          <p:nvPr/>
        </p:nvSpPr>
        <p:spPr bwMode="auto">
          <a:xfrm>
            <a:off x="4711889" y="1750659"/>
            <a:ext cx="41148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Select Optical Gel VFF Files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9257" y="3187928"/>
            <a:ext cx="5029200" cy="2883498"/>
          </a:xfrm>
          <a:prstGeom prst="rect">
            <a:avLst/>
          </a:prstGeom>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849" y="5773169"/>
            <a:ext cx="421951" cy="63931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5009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52" y="1936697"/>
            <a:ext cx="4965700" cy="3898900"/>
          </a:xfrm>
          <a:prstGeom prst="rect">
            <a:avLst/>
          </a:prstGeom>
        </p:spPr>
      </p:pic>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1.  Load Data</a:t>
            </a:r>
            <a:endParaRPr lang="en-CA" sz="4000" b="1" dirty="0">
              <a:solidFill>
                <a:schemeClr val="tx2"/>
              </a:solidFill>
            </a:endParaRPr>
          </a:p>
        </p:txBody>
      </p:sp>
      <p:sp>
        <p:nvSpPr>
          <p:cNvPr id="19" name="Content Placeholder 2"/>
          <p:cNvSpPr txBox="1">
            <a:spLocks/>
          </p:cNvSpPr>
          <p:nvPr/>
        </p:nvSpPr>
        <p:spPr bwMode="auto">
          <a:xfrm>
            <a:off x="5642344" y="4024114"/>
            <a:ext cx="3061293"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Assign data as shown</a:t>
            </a:r>
          </a:p>
        </p:txBody>
      </p:sp>
      <p:sp>
        <p:nvSpPr>
          <p:cNvPr id="5" name="Rectangle 4"/>
          <p:cNvSpPr/>
          <p:nvPr/>
        </p:nvSpPr>
        <p:spPr>
          <a:xfrm>
            <a:off x="604650" y="2819400"/>
            <a:ext cx="4953002" cy="30161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21854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Roadmap</a:t>
            </a:r>
            <a:endParaRPr lang="en-CA" b="1" dirty="0">
              <a:solidFill>
                <a:schemeClr val="tx2"/>
              </a:solidFill>
            </a:endParaRPr>
          </a:p>
        </p:txBody>
      </p:sp>
      <p:grpSp>
        <p:nvGrpSpPr>
          <p:cNvPr id="6" name="Group 5"/>
          <p:cNvGrpSpPr/>
          <p:nvPr/>
        </p:nvGrpSpPr>
        <p:grpSpPr>
          <a:xfrm>
            <a:off x="76200" y="762000"/>
            <a:ext cx="8991600" cy="6172200"/>
            <a:chOff x="-36512" y="404664"/>
            <a:chExt cx="9144391" cy="6142022"/>
          </a:xfrm>
        </p:grpSpPr>
        <p:pic>
          <p:nvPicPr>
            <p:cNvPr id="7" name="Picture 2" descr="C:\Users\Kevin\Dropbox\PhD Proposal\slicel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404664"/>
              <a:ext cx="9144391" cy="6142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988" y="2550974"/>
              <a:ext cx="144016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Rectangle 9"/>
          <p:cNvSpPr/>
          <p:nvPr/>
        </p:nvSpPr>
        <p:spPr>
          <a:xfrm>
            <a:off x="4572000" y="769088"/>
            <a:ext cx="3124200" cy="287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564169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  Registration</a:t>
            </a:r>
            <a:endParaRPr lang="en-CA" sz="4000" b="1" dirty="0">
              <a:solidFill>
                <a:schemeClr val="tx2"/>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06" t="19814" r="60522" b="45313"/>
          <a:stretch/>
        </p:blipFill>
        <p:spPr bwMode="auto">
          <a:xfrm>
            <a:off x="228599" y="1270557"/>
            <a:ext cx="3886201" cy="4097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019800" y="3480450"/>
            <a:ext cx="1371600"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OBI Volume</a:t>
            </a:r>
            <a:endParaRPr lang="en-CA" dirty="0">
              <a:solidFill>
                <a:schemeClr val="tx1"/>
              </a:solidFill>
            </a:endParaRPr>
          </a:p>
        </p:txBody>
      </p:sp>
      <p:sp>
        <p:nvSpPr>
          <p:cNvPr id="19" name="Rectangle 18"/>
          <p:cNvSpPr/>
          <p:nvPr/>
        </p:nvSpPr>
        <p:spPr>
          <a:xfrm>
            <a:off x="7000425" y="1567855"/>
            <a:ext cx="1676400" cy="914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Measured Gel Volume</a:t>
            </a:r>
            <a:endParaRPr lang="en-CA" dirty="0"/>
          </a:p>
        </p:txBody>
      </p:sp>
      <p:sp>
        <p:nvSpPr>
          <p:cNvPr id="20" name="Rectangle 19"/>
          <p:cNvSpPr/>
          <p:nvPr/>
        </p:nvSpPr>
        <p:spPr>
          <a:xfrm>
            <a:off x="4802866" y="1575450"/>
            <a:ext cx="1676400" cy="90864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Planning CT Volume</a:t>
            </a:r>
            <a:endParaRPr lang="en-CA" dirty="0"/>
          </a:p>
        </p:txBody>
      </p:sp>
      <p:sp>
        <p:nvSpPr>
          <p:cNvPr id="24" name="Right Arrow 23"/>
          <p:cNvSpPr/>
          <p:nvPr/>
        </p:nvSpPr>
        <p:spPr>
          <a:xfrm rot="3653800">
            <a:off x="5561675" y="2788805"/>
            <a:ext cx="679200" cy="421665"/>
          </a:xfrm>
          <a:prstGeom prs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Content Placeholder 2"/>
          <p:cNvSpPr txBox="1">
            <a:spLocks/>
          </p:cNvSpPr>
          <p:nvPr/>
        </p:nvSpPr>
        <p:spPr bwMode="auto">
          <a:xfrm>
            <a:off x="4267200" y="2973356"/>
            <a:ext cx="1479409"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Intensity based </a:t>
            </a:r>
            <a:br>
              <a:rPr lang="en-CA" sz="1600" dirty="0" smtClean="0"/>
            </a:br>
            <a:r>
              <a:rPr lang="en-CA" sz="1600" dirty="0" smtClean="0"/>
              <a:t>registration</a:t>
            </a:r>
            <a:br>
              <a:rPr lang="en-CA" sz="1600" dirty="0" smtClean="0"/>
            </a:br>
            <a:r>
              <a:rPr lang="en-CA" sz="1600" dirty="0" smtClean="0"/>
              <a:t>(Step 2.1)</a:t>
            </a:r>
          </a:p>
        </p:txBody>
      </p:sp>
      <p:sp>
        <p:nvSpPr>
          <p:cNvPr id="29" name="Right Arrow 28"/>
          <p:cNvSpPr/>
          <p:nvPr/>
        </p:nvSpPr>
        <p:spPr>
          <a:xfrm rot="7133022">
            <a:off x="7248043" y="2753240"/>
            <a:ext cx="679200" cy="421665"/>
          </a:xfrm>
          <a:prstGeom prs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Content Placeholder 2"/>
          <p:cNvSpPr txBox="1">
            <a:spLocks/>
          </p:cNvSpPr>
          <p:nvPr/>
        </p:nvSpPr>
        <p:spPr bwMode="auto">
          <a:xfrm>
            <a:off x="7436040" y="2963814"/>
            <a:ext cx="160020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600" dirty="0" smtClean="0"/>
              <a:t>Fiducial </a:t>
            </a:r>
            <a:br>
              <a:rPr lang="en-CA" sz="1600" dirty="0" smtClean="0"/>
            </a:br>
            <a:r>
              <a:rPr lang="en-CA" sz="1600" dirty="0" smtClean="0"/>
              <a:t>registration</a:t>
            </a:r>
            <a:br>
              <a:rPr lang="en-CA" sz="1600" dirty="0" smtClean="0"/>
            </a:br>
            <a:r>
              <a:rPr lang="en-CA" sz="1600" dirty="0" smtClean="0"/>
              <a:t>(Step 2.2)</a:t>
            </a:r>
          </a:p>
        </p:txBody>
      </p:sp>
      <p:sp>
        <p:nvSpPr>
          <p:cNvPr id="31" name="Content Placeholder 2"/>
          <p:cNvSpPr txBox="1">
            <a:spLocks/>
          </p:cNvSpPr>
          <p:nvPr/>
        </p:nvSpPr>
        <p:spPr bwMode="auto">
          <a:xfrm>
            <a:off x="4598719" y="4859367"/>
            <a:ext cx="3968940" cy="606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All data is registered to the OBI space</a:t>
            </a:r>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022400"/>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8143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2.1  Registration</a:t>
            </a:r>
            <a:endParaRPr lang="en-CA" sz="4000" b="1" dirty="0">
              <a:solidFill>
                <a:schemeClr val="tx2"/>
              </a:solidFill>
            </a:endParaRPr>
          </a:p>
        </p:txBody>
      </p:sp>
      <p:sp>
        <p:nvSpPr>
          <p:cNvPr id="23" name="Content Placeholder 2"/>
          <p:cNvSpPr txBox="1">
            <a:spLocks/>
          </p:cNvSpPr>
          <p:nvPr/>
        </p:nvSpPr>
        <p:spPr bwMode="auto">
          <a:xfrm>
            <a:off x="569651" y="5718857"/>
            <a:ext cx="8077199" cy="4450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b="1" dirty="0" smtClean="0"/>
              <a:t>Planning CT Volume:</a:t>
            </a:r>
            <a:r>
              <a:rPr lang="en-CA" sz="2400" dirty="0" smtClean="0"/>
              <a:t>  Grey                         </a:t>
            </a:r>
            <a:r>
              <a:rPr lang="en-CA" sz="2400" b="1" dirty="0" smtClean="0"/>
              <a:t>OBI Volume:  </a:t>
            </a:r>
            <a:r>
              <a:rPr lang="en-CA" sz="2400" dirty="0" smtClean="0"/>
              <a:t>Green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675" y="1175043"/>
            <a:ext cx="7299149" cy="4271038"/>
          </a:xfrm>
          <a:prstGeom prst="rect">
            <a:avLst/>
          </a:prstGeom>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981200"/>
            <a:ext cx="355582" cy="53876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6752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59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2.1  Registration</a:t>
            </a:r>
            <a:endParaRPr lang="en-CA" sz="4000" b="1" dirty="0">
              <a:solidFill>
                <a:schemeClr val="tx2"/>
              </a:solidFill>
            </a:endParaRPr>
          </a:p>
        </p:txBody>
      </p:sp>
      <p:sp>
        <p:nvSpPr>
          <p:cNvPr id="23" name="Content Placeholder 2"/>
          <p:cNvSpPr txBox="1">
            <a:spLocks/>
          </p:cNvSpPr>
          <p:nvPr/>
        </p:nvSpPr>
        <p:spPr bwMode="auto">
          <a:xfrm>
            <a:off x="5257800" y="1447800"/>
            <a:ext cx="3668973" cy="2895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If auto-registration fails or needs adjusting, manual adjustments can be performed</a:t>
            </a:r>
          </a:p>
          <a:p>
            <a:pPr marL="0" indent="0" algn="ctr">
              <a:buNone/>
            </a:pPr>
            <a:endParaRPr lang="en-CA" sz="2800" dirty="0" smtClean="0"/>
          </a:p>
          <a:p>
            <a:pPr marL="0" indent="0" algn="ctr">
              <a:buNone/>
            </a:pPr>
            <a:endParaRPr lang="en-CA" sz="2800" dirty="0"/>
          </a:p>
          <a:p>
            <a:pPr marL="0" indent="0" algn="ctr">
              <a:buNone/>
            </a:pPr>
            <a:r>
              <a:rPr lang="en-CA" sz="2800" dirty="0" smtClean="0"/>
              <a:t>Use up/down arrows, or type in value</a:t>
            </a:r>
            <a:br>
              <a:rPr lang="en-CA" sz="2800" dirty="0" smtClean="0"/>
            </a:br>
            <a:r>
              <a:rPr lang="en-CA" sz="2800" dirty="0" smtClean="0"/>
              <a:t/>
            </a:r>
            <a:br>
              <a:rPr lang="en-CA" sz="2800" dirty="0" smtClean="0"/>
            </a:br>
            <a:endParaRPr lang="en-CA" sz="2800" dirty="0" smtClean="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06" t="27141" r="56269" b="35641"/>
          <a:stretch/>
        </p:blipFill>
        <p:spPr bwMode="auto">
          <a:xfrm>
            <a:off x="304800" y="1206591"/>
            <a:ext cx="4830877" cy="4508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24859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Install Film Dosimetry Analysis </a:t>
            </a:r>
            <a:r>
              <a:rPr lang="en-CA" sz="4000" b="1" dirty="0" smtClean="0">
                <a:solidFill>
                  <a:schemeClr val="tx2"/>
                </a:solidFill>
              </a:rPr>
              <a:t>extension</a:t>
            </a:r>
            <a:endParaRPr lang="en-CA" sz="4000" b="1" dirty="0">
              <a:solidFill>
                <a:schemeClr val="tx2"/>
              </a:solidFill>
            </a:endParaRPr>
          </a:p>
        </p:txBody>
      </p:sp>
      <p:sp>
        <p:nvSpPr>
          <p:cNvPr id="5" name="Content Placeholder 2"/>
          <p:cNvSpPr txBox="1">
            <a:spLocks/>
          </p:cNvSpPr>
          <p:nvPr/>
        </p:nvSpPr>
        <p:spPr bwMode="auto">
          <a:xfrm>
            <a:off x="457200" y="3889032"/>
            <a:ext cx="8229600" cy="182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Find the downloaded Film Dosimetry Analysis zip file on your computer</a:t>
            </a:r>
            <a:br>
              <a:rPr lang="en-CA" sz="2800" dirty="0" smtClean="0"/>
            </a:br>
            <a:r>
              <a:rPr lang="en-CA" sz="2800" dirty="0" smtClean="0"/>
              <a:t/>
            </a:r>
            <a:br>
              <a:rPr lang="en-CA" sz="2800" dirty="0" smtClean="0"/>
            </a:br>
            <a:endParaRPr lang="en-CA" sz="2800" dirty="0" smtClean="0"/>
          </a:p>
        </p:txBody>
      </p:sp>
      <p:pic>
        <p:nvPicPr>
          <p:cNvPr id="6" name="Picture 5"/>
          <p:cNvPicPr>
            <a:picLocks noChangeAspect="1"/>
          </p:cNvPicPr>
          <p:nvPr/>
        </p:nvPicPr>
        <p:blipFill>
          <a:blip r:embed="rId2"/>
          <a:stretch>
            <a:fillRect/>
          </a:stretch>
        </p:blipFill>
        <p:spPr>
          <a:xfrm>
            <a:off x="2961289" y="1562298"/>
            <a:ext cx="3221423" cy="1561902"/>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146" y="2287796"/>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bwMode="auto">
          <a:xfrm>
            <a:off x="4329112" y="3286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Tree>
    <p:extLst>
      <p:ext uri="{BB962C8B-B14F-4D97-AF65-F5344CB8AC3E}">
        <p14:creationId xmlns:p14="http://schemas.microsoft.com/office/powerpoint/2010/main" val="16905317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2.1  Registration</a:t>
            </a:r>
            <a:endParaRPr lang="en-CA" sz="4000" b="1" dirty="0">
              <a:solidFill>
                <a:schemeClr val="tx2"/>
              </a:solidFill>
            </a:endParaRPr>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271240"/>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p:cNvSpPr txBox="1">
            <a:spLocks/>
          </p:cNvSpPr>
          <p:nvPr/>
        </p:nvSpPr>
        <p:spPr bwMode="auto">
          <a:xfrm>
            <a:off x="5257800" y="1447800"/>
            <a:ext cx="3668973" cy="2895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If auto-registration fails, or needs adjusting, manual adjustments can be performed</a:t>
            </a:r>
          </a:p>
          <a:p>
            <a:pPr marL="0" indent="0" algn="ctr">
              <a:buNone/>
            </a:pPr>
            <a:endParaRPr lang="en-CA" sz="2800" dirty="0" smtClean="0"/>
          </a:p>
          <a:p>
            <a:pPr marL="0" indent="0" algn="ctr">
              <a:buNone/>
            </a:pPr>
            <a:endParaRPr lang="en-CA" sz="2800" dirty="0"/>
          </a:p>
          <a:p>
            <a:pPr marL="0" indent="0" algn="ctr">
              <a:buNone/>
            </a:pPr>
            <a:r>
              <a:rPr lang="en-CA" sz="2800" dirty="0" smtClean="0"/>
              <a:t>Use up/down arrows, or type in value</a:t>
            </a:r>
            <a:br>
              <a:rPr lang="en-CA" sz="2800" dirty="0" smtClean="0"/>
            </a:br>
            <a:r>
              <a:rPr lang="en-CA" sz="2800" dirty="0" smtClean="0"/>
              <a:t/>
            </a:r>
            <a:br>
              <a:rPr lang="en-CA" sz="2800" dirty="0" smtClean="0"/>
            </a:br>
            <a:endParaRPr lang="en-CA" sz="2800" dirty="0" smtClean="0"/>
          </a:p>
        </p:txBody>
      </p:sp>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8806" t="27141" r="56269" b="35641"/>
          <a:stretch/>
        </p:blipFill>
        <p:spPr bwMode="auto">
          <a:xfrm>
            <a:off x="304800" y="1206591"/>
            <a:ext cx="4830877" cy="4508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66939" b="62186"/>
          <a:stretch/>
        </p:blipFill>
        <p:spPr bwMode="auto">
          <a:xfrm>
            <a:off x="-12776638" y="-843560"/>
            <a:ext cx="11512411" cy="822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4080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921" y="990600"/>
            <a:ext cx="8442158" cy="4961001"/>
          </a:xfrm>
          <a:prstGeom prst="rect">
            <a:avLst/>
          </a:prstGeom>
        </p:spPr>
      </p:pic>
      <p:sp>
        <p:nvSpPr>
          <p:cNvPr id="23" name="Content Placeholder 2"/>
          <p:cNvSpPr txBox="1">
            <a:spLocks/>
          </p:cNvSpPr>
          <p:nvPr/>
        </p:nvSpPr>
        <p:spPr bwMode="auto">
          <a:xfrm>
            <a:off x="6346951" y="1673475"/>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OBI fiducial point selection</a:t>
            </a:r>
          </a:p>
        </p:txBody>
      </p:sp>
    </p:spTree>
    <p:extLst>
      <p:ext uri="{BB962C8B-B14F-4D97-AF65-F5344CB8AC3E}">
        <p14:creationId xmlns:p14="http://schemas.microsoft.com/office/powerpoint/2010/main" val="6924604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921" y="990600"/>
            <a:ext cx="8442158" cy="4961001"/>
          </a:xfrm>
          <a:prstGeom prst="rect">
            <a:avLst/>
          </a:prstGeom>
        </p:spPr>
      </p:pic>
      <p:sp>
        <p:nvSpPr>
          <p:cNvPr id="23" name="Content Placeholder 2"/>
          <p:cNvSpPr txBox="1">
            <a:spLocks/>
          </p:cNvSpPr>
          <p:nvPr/>
        </p:nvSpPr>
        <p:spPr bwMode="auto">
          <a:xfrm>
            <a:off x="6346951" y="1673475"/>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OBI fiducial point selection</a:t>
            </a:r>
          </a:p>
        </p:txBody>
      </p:sp>
      <p:sp>
        <p:nvSpPr>
          <p:cNvPr id="6" name="Content Placeholder 2"/>
          <p:cNvSpPr txBox="1">
            <a:spLocks/>
          </p:cNvSpPr>
          <p:nvPr/>
        </p:nvSpPr>
        <p:spPr bwMode="auto">
          <a:xfrm>
            <a:off x="6302248" y="3809999"/>
            <a:ext cx="2209800" cy="182879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Tip:  Hold the shift key and explore the volume </a:t>
            </a:r>
          </a:p>
        </p:txBody>
      </p:sp>
    </p:spTree>
    <p:extLst>
      <p:ext uri="{BB962C8B-B14F-4D97-AF65-F5344CB8AC3E}">
        <p14:creationId xmlns:p14="http://schemas.microsoft.com/office/powerpoint/2010/main" val="10876878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921" y="990600"/>
            <a:ext cx="8442158" cy="4961001"/>
          </a:xfrm>
          <a:prstGeom prst="rect">
            <a:avLst/>
          </a:prstGeom>
        </p:spPr>
      </p:pic>
      <p:sp>
        <p:nvSpPr>
          <p:cNvPr id="23" name="Content Placeholder 2"/>
          <p:cNvSpPr txBox="1">
            <a:spLocks/>
          </p:cNvSpPr>
          <p:nvPr/>
        </p:nvSpPr>
        <p:spPr bwMode="auto">
          <a:xfrm>
            <a:off x="6346951" y="1673475"/>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OBI fiducial point selection</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38446"/>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92491" y="2722726"/>
            <a:ext cx="441146" cy="369332"/>
          </a:xfrm>
          <a:prstGeom prst="rect">
            <a:avLst/>
          </a:prstGeom>
          <a:noFill/>
        </p:spPr>
        <p:txBody>
          <a:bodyPr wrap="none" rtlCol="0">
            <a:spAutoFit/>
          </a:bodyPr>
          <a:lstStyle/>
          <a:p>
            <a:r>
              <a:rPr lang="en-CA" dirty="0" smtClean="0">
                <a:solidFill>
                  <a:schemeClr val="bg1"/>
                </a:solidFill>
              </a:rPr>
              <a:t>#1</a:t>
            </a:r>
            <a:endParaRPr lang="en-CA" dirty="0">
              <a:solidFill>
                <a:schemeClr val="bg1"/>
              </a:solidFill>
            </a:endParaRPr>
          </a:p>
        </p:txBody>
      </p:sp>
      <p:sp>
        <p:nvSpPr>
          <p:cNvPr id="9" name="TextBox 8"/>
          <p:cNvSpPr txBox="1"/>
          <p:nvPr/>
        </p:nvSpPr>
        <p:spPr>
          <a:xfrm>
            <a:off x="4956914" y="2289718"/>
            <a:ext cx="441146" cy="369332"/>
          </a:xfrm>
          <a:prstGeom prst="rect">
            <a:avLst/>
          </a:prstGeom>
          <a:noFill/>
        </p:spPr>
        <p:txBody>
          <a:bodyPr wrap="none" rtlCol="0">
            <a:spAutoFit/>
          </a:bodyPr>
          <a:lstStyle/>
          <a:p>
            <a:r>
              <a:rPr lang="en-CA" dirty="0" smtClean="0">
                <a:solidFill>
                  <a:schemeClr val="bg1"/>
                </a:solidFill>
              </a:rPr>
              <a:t>#2</a:t>
            </a:r>
            <a:endParaRPr lang="en-CA" dirty="0">
              <a:solidFill>
                <a:schemeClr val="bg1"/>
              </a:solidFill>
            </a:endParaRPr>
          </a:p>
        </p:txBody>
      </p:sp>
      <p:sp>
        <p:nvSpPr>
          <p:cNvPr id="10" name="TextBox 9"/>
          <p:cNvSpPr txBox="1"/>
          <p:nvPr/>
        </p:nvSpPr>
        <p:spPr>
          <a:xfrm>
            <a:off x="4283178" y="1551512"/>
            <a:ext cx="441146" cy="369332"/>
          </a:xfrm>
          <a:prstGeom prst="rect">
            <a:avLst/>
          </a:prstGeom>
          <a:noFill/>
        </p:spPr>
        <p:txBody>
          <a:bodyPr wrap="none" rtlCol="0">
            <a:spAutoFit/>
          </a:bodyPr>
          <a:lstStyle/>
          <a:p>
            <a:r>
              <a:rPr lang="en-CA" dirty="0" smtClean="0">
                <a:solidFill>
                  <a:schemeClr val="bg1"/>
                </a:solidFill>
              </a:rPr>
              <a:t>#3</a:t>
            </a:r>
            <a:endParaRPr lang="en-CA" dirty="0">
              <a:solidFill>
                <a:schemeClr val="bg1"/>
              </a:solidFill>
            </a:endParaRPr>
          </a:p>
        </p:txBody>
      </p:sp>
    </p:spTree>
    <p:extLst>
      <p:ext uri="{BB962C8B-B14F-4D97-AF65-F5344CB8AC3E}">
        <p14:creationId xmlns:p14="http://schemas.microsoft.com/office/powerpoint/2010/main" val="366965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921" y="990600"/>
            <a:ext cx="8442158" cy="4961001"/>
          </a:xfrm>
          <a:prstGeom prst="rect">
            <a:avLst/>
          </a:prstGeom>
        </p:spPr>
      </p:pic>
      <p:sp>
        <p:nvSpPr>
          <p:cNvPr id="23" name="Content Placeholder 2"/>
          <p:cNvSpPr txBox="1">
            <a:spLocks/>
          </p:cNvSpPr>
          <p:nvPr/>
        </p:nvSpPr>
        <p:spPr bwMode="auto">
          <a:xfrm>
            <a:off x="6346951" y="1673475"/>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OBI fiducial point selection</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38446"/>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192491" y="2722726"/>
            <a:ext cx="441146" cy="369332"/>
          </a:xfrm>
          <a:prstGeom prst="rect">
            <a:avLst/>
          </a:prstGeom>
          <a:noFill/>
        </p:spPr>
        <p:txBody>
          <a:bodyPr wrap="none" rtlCol="0">
            <a:spAutoFit/>
          </a:bodyPr>
          <a:lstStyle/>
          <a:p>
            <a:r>
              <a:rPr lang="en-CA" dirty="0" smtClean="0">
                <a:solidFill>
                  <a:schemeClr val="bg1"/>
                </a:solidFill>
              </a:rPr>
              <a:t>#1</a:t>
            </a:r>
            <a:endParaRPr lang="en-CA" dirty="0">
              <a:solidFill>
                <a:schemeClr val="bg1"/>
              </a:solidFill>
            </a:endParaRPr>
          </a:p>
        </p:txBody>
      </p:sp>
      <p:sp>
        <p:nvSpPr>
          <p:cNvPr id="9" name="TextBox 8"/>
          <p:cNvSpPr txBox="1"/>
          <p:nvPr/>
        </p:nvSpPr>
        <p:spPr>
          <a:xfrm>
            <a:off x="4956914" y="2289718"/>
            <a:ext cx="441146" cy="369332"/>
          </a:xfrm>
          <a:prstGeom prst="rect">
            <a:avLst/>
          </a:prstGeom>
          <a:noFill/>
        </p:spPr>
        <p:txBody>
          <a:bodyPr wrap="none" rtlCol="0">
            <a:spAutoFit/>
          </a:bodyPr>
          <a:lstStyle/>
          <a:p>
            <a:r>
              <a:rPr lang="en-CA" dirty="0" smtClean="0">
                <a:solidFill>
                  <a:schemeClr val="bg1"/>
                </a:solidFill>
              </a:rPr>
              <a:t>#2</a:t>
            </a:r>
            <a:endParaRPr lang="en-CA" dirty="0">
              <a:solidFill>
                <a:schemeClr val="bg1"/>
              </a:solidFill>
            </a:endParaRPr>
          </a:p>
        </p:txBody>
      </p:sp>
      <p:sp>
        <p:nvSpPr>
          <p:cNvPr id="10" name="TextBox 9"/>
          <p:cNvSpPr txBox="1"/>
          <p:nvPr/>
        </p:nvSpPr>
        <p:spPr>
          <a:xfrm>
            <a:off x="4283178" y="1551512"/>
            <a:ext cx="441146" cy="369332"/>
          </a:xfrm>
          <a:prstGeom prst="rect">
            <a:avLst/>
          </a:prstGeom>
          <a:noFill/>
        </p:spPr>
        <p:txBody>
          <a:bodyPr wrap="none" rtlCol="0">
            <a:spAutoFit/>
          </a:bodyPr>
          <a:lstStyle/>
          <a:p>
            <a:r>
              <a:rPr lang="en-CA" dirty="0" smtClean="0">
                <a:solidFill>
                  <a:schemeClr val="bg1"/>
                </a:solidFill>
              </a:rPr>
              <a:t>#3</a:t>
            </a:r>
            <a:endParaRPr lang="en-CA"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95" y="3243527"/>
            <a:ext cx="4180372" cy="2637882"/>
          </a:xfrm>
          <a:prstGeom prst="rect">
            <a:avLst/>
          </a:prstGeom>
          <a:ln w="38100">
            <a:solidFill>
              <a:srgbClr val="FF0000"/>
            </a:solidFill>
          </a:ln>
        </p:spPr>
      </p:pic>
    </p:spTree>
    <p:extLst>
      <p:ext uri="{BB962C8B-B14F-4D97-AF65-F5344CB8AC3E}">
        <p14:creationId xmlns:p14="http://schemas.microsoft.com/office/powerpoint/2010/main" val="21060259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858"/>
          <a:stretch/>
        </p:blipFill>
        <p:spPr bwMode="auto">
          <a:xfrm>
            <a:off x="533400" y="990600"/>
            <a:ext cx="8161861" cy="4904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Content Placeholder 2"/>
          <p:cNvSpPr txBox="1">
            <a:spLocks/>
          </p:cNvSpPr>
          <p:nvPr/>
        </p:nvSpPr>
        <p:spPr bwMode="auto">
          <a:xfrm>
            <a:off x="6308834" y="1595141"/>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OBI fiducial point selection</a:t>
            </a:r>
          </a:p>
        </p:txBody>
      </p:sp>
    </p:spTree>
    <p:extLst>
      <p:ext uri="{BB962C8B-B14F-4D97-AF65-F5344CB8AC3E}">
        <p14:creationId xmlns:p14="http://schemas.microsoft.com/office/powerpoint/2010/main" val="2671964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sp>
        <p:nvSpPr>
          <p:cNvPr id="20" name="Content Placeholder 2"/>
          <p:cNvSpPr txBox="1">
            <a:spLocks/>
          </p:cNvSpPr>
          <p:nvPr/>
        </p:nvSpPr>
        <p:spPr bwMode="auto">
          <a:xfrm>
            <a:off x="6006664" y="1588419"/>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Optical CT fiducial point selection</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36600"/>
            <a:ext cx="9144000" cy="5382421"/>
          </a:xfrm>
          <a:prstGeom prst="rect">
            <a:avLst/>
          </a:prstGeom>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059" y="2525928"/>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476759" y="2626543"/>
            <a:ext cx="441146" cy="369332"/>
          </a:xfrm>
          <a:prstGeom prst="rect">
            <a:avLst/>
          </a:prstGeom>
          <a:noFill/>
        </p:spPr>
        <p:txBody>
          <a:bodyPr wrap="none" rtlCol="0">
            <a:spAutoFit/>
          </a:bodyPr>
          <a:lstStyle/>
          <a:p>
            <a:r>
              <a:rPr lang="en-CA" dirty="0" smtClean="0">
                <a:solidFill>
                  <a:schemeClr val="bg1"/>
                </a:solidFill>
              </a:rPr>
              <a:t>#1</a:t>
            </a:r>
            <a:endParaRPr lang="en-CA" dirty="0">
              <a:solidFill>
                <a:schemeClr val="bg1"/>
              </a:solidFill>
            </a:endParaRPr>
          </a:p>
        </p:txBody>
      </p:sp>
      <p:sp>
        <p:nvSpPr>
          <p:cNvPr id="10" name="TextBox 9"/>
          <p:cNvSpPr txBox="1"/>
          <p:nvPr/>
        </p:nvSpPr>
        <p:spPr>
          <a:xfrm>
            <a:off x="3395141" y="1742345"/>
            <a:ext cx="441146" cy="369332"/>
          </a:xfrm>
          <a:prstGeom prst="rect">
            <a:avLst/>
          </a:prstGeom>
          <a:noFill/>
        </p:spPr>
        <p:txBody>
          <a:bodyPr wrap="none" rtlCol="0">
            <a:spAutoFit/>
          </a:bodyPr>
          <a:lstStyle/>
          <a:p>
            <a:r>
              <a:rPr lang="en-CA" dirty="0" smtClean="0">
                <a:solidFill>
                  <a:schemeClr val="bg1"/>
                </a:solidFill>
              </a:rPr>
              <a:t>#2</a:t>
            </a:r>
            <a:endParaRPr lang="en-CA" dirty="0">
              <a:solidFill>
                <a:schemeClr val="bg1"/>
              </a:solidFill>
            </a:endParaRPr>
          </a:p>
        </p:txBody>
      </p:sp>
      <p:sp>
        <p:nvSpPr>
          <p:cNvPr id="11" name="TextBox 10"/>
          <p:cNvSpPr txBox="1"/>
          <p:nvPr/>
        </p:nvSpPr>
        <p:spPr>
          <a:xfrm>
            <a:off x="5034425" y="1315224"/>
            <a:ext cx="441146" cy="369332"/>
          </a:xfrm>
          <a:prstGeom prst="rect">
            <a:avLst/>
          </a:prstGeom>
          <a:noFill/>
        </p:spPr>
        <p:txBody>
          <a:bodyPr wrap="none" rtlCol="0">
            <a:spAutoFit/>
          </a:bodyPr>
          <a:lstStyle/>
          <a:p>
            <a:r>
              <a:rPr lang="en-CA" dirty="0" smtClean="0">
                <a:solidFill>
                  <a:schemeClr val="bg1"/>
                </a:solidFill>
              </a:rPr>
              <a:t>#3</a:t>
            </a:r>
            <a:endParaRPr lang="en-CA" dirty="0">
              <a:solidFill>
                <a:schemeClr val="bg1"/>
              </a:solidFill>
            </a:endParaRPr>
          </a:p>
        </p:txBody>
      </p:sp>
      <p:sp>
        <p:nvSpPr>
          <p:cNvPr id="12" name="Content Placeholder 2"/>
          <p:cNvSpPr txBox="1">
            <a:spLocks/>
          </p:cNvSpPr>
          <p:nvPr/>
        </p:nvSpPr>
        <p:spPr bwMode="auto">
          <a:xfrm>
            <a:off x="6425764" y="1553934"/>
            <a:ext cx="2165097" cy="1453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Optical CT fiducial point selection</a:t>
            </a:r>
          </a:p>
        </p:txBody>
      </p:sp>
      <p:sp>
        <p:nvSpPr>
          <p:cNvPr id="13" name="Content Placeholder 2"/>
          <p:cNvSpPr txBox="1">
            <a:spLocks/>
          </p:cNvSpPr>
          <p:nvPr/>
        </p:nvSpPr>
        <p:spPr bwMode="auto">
          <a:xfrm>
            <a:off x="6515100" y="3775515"/>
            <a:ext cx="2209800" cy="182879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000" dirty="0" smtClean="0"/>
              <a:t>Tip:  Adjust the window/level by clicking, holding, and dragging up/down and left/right</a:t>
            </a:r>
          </a:p>
        </p:txBody>
      </p:sp>
    </p:spTree>
    <p:extLst>
      <p:ext uri="{BB962C8B-B14F-4D97-AF65-F5344CB8AC3E}">
        <p14:creationId xmlns:p14="http://schemas.microsoft.com/office/powerpoint/2010/main" val="35415071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67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2.2  Registration</a:t>
            </a:r>
            <a:endParaRPr lang="en-CA" sz="4000" b="1" dirty="0">
              <a:solidFill>
                <a:schemeClr val="tx2"/>
              </a:solidFill>
            </a:endParaRPr>
          </a:p>
        </p:txBody>
      </p:sp>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66" t="39221" r="60700" b="55566"/>
          <a:stretch/>
        </p:blipFill>
        <p:spPr bwMode="auto">
          <a:xfrm>
            <a:off x="1880693" y="838200"/>
            <a:ext cx="5437787" cy="867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833" y="1923067"/>
            <a:ext cx="7890333" cy="4615845"/>
          </a:xfrm>
          <a:prstGeom prst="rect">
            <a:avLst/>
          </a:prstGeom>
        </p:spPr>
      </p:pic>
      <p:pic>
        <p:nvPicPr>
          <p:cNvPr id="17"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440865"/>
            <a:ext cx="399708" cy="6056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1135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68</a:t>
            </a:fld>
            <a:r>
              <a:rPr lang="en-US" smtClean="0"/>
              <a:t> -</a:t>
            </a:r>
            <a:endParaRPr lang="en-US" dirty="0"/>
          </a:p>
        </p:txBody>
      </p:sp>
      <p:sp>
        <p:nvSpPr>
          <p:cNvPr id="3" name="Rectangle 2"/>
          <p:cNvSpPr/>
          <p:nvPr/>
        </p:nvSpPr>
        <p:spPr>
          <a:xfrm>
            <a:off x="609600" y="1524000"/>
            <a:ext cx="7848600" cy="461665"/>
          </a:xfrm>
          <a:prstGeom prst="rect">
            <a:avLst/>
          </a:prstGeom>
        </p:spPr>
        <p:txBody>
          <a:bodyPr wrap="square">
            <a:spAutoFit/>
          </a:bodyPr>
          <a:lstStyle/>
          <a:p>
            <a:r>
              <a:rPr lang="en-US" sz="2400" i="1" dirty="0" smtClean="0"/>
              <a:t>“How accurate is </a:t>
            </a:r>
            <a:r>
              <a:rPr lang="en-US" sz="2400" i="1" dirty="0" err="1" smtClean="0"/>
              <a:t>fiducial</a:t>
            </a:r>
            <a:r>
              <a:rPr lang="en-US" sz="2400" i="1" dirty="0" smtClean="0"/>
              <a:t> registration?”</a:t>
            </a:r>
            <a:endParaRPr lang="en-US" sz="2400" i="1"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endParaRPr lang="en-CA" sz="4000" b="1" dirty="0">
              <a:solidFill>
                <a:schemeClr val="tx2"/>
              </a:solidFill>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66" t="39437" r="60693" b="53362"/>
          <a:stretch/>
        </p:blipFill>
        <p:spPr bwMode="auto">
          <a:xfrm>
            <a:off x="1752600" y="3124200"/>
            <a:ext cx="5383710" cy="1185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4517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69</a:t>
            </a:fld>
            <a:r>
              <a:rPr lang="en-US" smtClean="0"/>
              <a:t> -</a:t>
            </a:r>
            <a:endParaRPr lang="en-US" dirty="0"/>
          </a:p>
        </p:txBody>
      </p:sp>
      <p:sp>
        <p:nvSpPr>
          <p:cNvPr id="3" name="Rectangle 2"/>
          <p:cNvSpPr/>
          <p:nvPr/>
        </p:nvSpPr>
        <p:spPr>
          <a:xfrm>
            <a:off x="609600" y="1524000"/>
            <a:ext cx="7848600" cy="461665"/>
          </a:xfrm>
          <a:prstGeom prst="rect">
            <a:avLst/>
          </a:prstGeom>
        </p:spPr>
        <p:txBody>
          <a:bodyPr wrap="square">
            <a:spAutoFit/>
          </a:bodyPr>
          <a:lstStyle/>
          <a:p>
            <a:r>
              <a:rPr lang="en-US" sz="2400" i="1" dirty="0" smtClean="0"/>
              <a:t>“How accurate is </a:t>
            </a:r>
            <a:r>
              <a:rPr lang="en-US" sz="2400" i="1" dirty="0" err="1" smtClean="0"/>
              <a:t>fiducial</a:t>
            </a:r>
            <a:r>
              <a:rPr lang="en-US" sz="2400" i="1" dirty="0" smtClean="0"/>
              <a:t> registration?”</a:t>
            </a:r>
            <a:endParaRPr lang="en-US" sz="2400" i="1"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66" t="39437" r="60693" b="53362"/>
          <a:stretch/>
        </p:blipFill>
        <p:spPr bwMode="auto">
          <a:xfrm>
            <a:off x="1752600" y="3124200"/>
            <a:ext cx="5383710" cy="1185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800600" y="4800600"/>
            <a:ext cx="3581400" cy="1200328"/>
          </a:xfrm>
          <a:prstGeom prst="rect">
            <a:avLst/>
          </a:prstGeom>
        </p:spPr>
        <p:txBody>
          <a:bodyPr wrap="square">
            <a:spAutoFit/>
          </a:bodyPr>
          <a:lstStyle/>
          <a:p>
            <a:pPr algn="ctr"/>
            <a:r>
              <a:rPr lang="en-US" sz="2400" dirty="0" smtClean="0"/>
              <a:t>Root-mean square error between the two sets of </a:t>
            </a:r>
            <a:r>
              <a:rPr lang="en-US" sz="2400" dirty="0" err="1" smtClean="0"/>
              <a:t>fiducial</a:t>
            </a:r>
            <a:r>
              <a:rPr lang="en-US" sz="2400" dirty="0" smtClean="0"/>
              <a:t> points</a:t>
            </a:r>
            <a:endParaRPr lang="en-US" sz="2400" dirty="0"/>
          </a:p>
        </p:txBody>
      </p:sp>
      <p:cxnSp>
        <p:nvCxnSpPr>
          <p:cNvPr id="8" name="Straight Arrow Connector 7"/>
          <p:cNvCxnSpPr/>
          <p:nvPr/>
        </p:nvCxnSpPr>
        <p:spPr>
          <a:xfrm flipH="1" flipV="1">
            <a:off x="4724400" y="4267200"/>
            <a:ext cx="381000" cy="45720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9929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Install Gel Dosimetry Analysis </a:t>
            </a:r>
            <a:r>
              <a:rPr lang="en-CA" sz="4000" b="1" dirty="0" smtClean="0">
                <a:solidFill>
                  <a:schemeClr val="tx2"/>
                </a:solidFill>
              </a:rPr>
              <a:t>extension</a:t>
            </a:r>
          </a:p>
          <a:p>
            <a:r>
              <a:rPr lang="en-CA" sz="4000" b="1" dirty="0">
                <a:solidFill>
                  <a:schemeClr val="tx2"/>
                </a:solidFill>
              </a:rPr>
              <a:t>(for later)</a:t>
            </a:r>
          </a:p>
          <a:p>
            <a:endParaRPr lang="en-CA" sz="4000" b="1" dirty="0">
              <a:solidFill>
                <a:schemeClr val="tx2"/>
              </a:solidFill>
            </a:endParaRPr>
          </a:p>
          <a:p>
            <a:endParaRPr lang="en-CA" sz="4000" b="1" dirty="0">
              <a:solidFill>
                <a:schemeClr val="tx2"/>
              </a:solidFill>
            </a:endParaRPr>
          </a:p>
        </p:txBody>
      </p:sp>
      <p:sp>
        <p:nvSpPr>
          <p:cNvPr id="5" name="Content Placeholder 2"/>
          <p:cNvSpPr txBox="1">
            <a:spLocks/>
          </p:cNvSpPr>
          <p:nvPr/>
        </p:nvSpPr>
        <p:spPr bwMode="auto">
          <a:xfrm>
            <a:off x="457200" y="3889032"/>
            <a:ext cx="8229600" cy="182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Find the downloaded Gel Dosimetry Analysis zip file on your computer</a:t>
            </a:r>
            <a:br>
              <a:rPr lang="en-CA" sz="2800" dirty="0" smtClean="0"/>
            </a:br>
            <a:endParaRPr lang="en-CA" sz="2800" dirty="0" smtClean="0"/>
          </a:p>
          <a:p>
            <a:pPr marL="0" indent="0" algn="ctr">
              <a:buNone/>
            </a:pPr>
            <a:r>
              <a:rPr lang="en-CA" sz="2800" dirty="0"/>
              <a:t/>
            </a:r>
            <a:br>
              <a:rPr lang="en-CA" sz="2800" dirty="0"/>
            </a:br>
            <a:r>
              <a:rPr lang="en-CA" sz="2800" dirty="0"/>
              <a:t>Click Restart</a:t>
            </a:r>
          </a:p>
          <a:p>
            <a:pPr marL="0" indent="0" algn="ctr">
              <a:buNone/>
            </a:pPr>
            <a:r>
              <a:rPr lang="en-CA" sz="2800" dirty="0" smtClean="0"/>
              <a:t/>
            </a:r>
            <a:br>
              <a:rPr lang="en-CA" sz="2800" dirty="0" smtClean="0"/>
            </a:br>
            <a:r>
              <a:rPr lang="en-CA" sz="2800" dirty="0" smtClean="0"/>
              <a:t/>
            </a:r>
            <a:br>
              <a:rPr lang="en-CA" sz="2800" dirty="0" smtClean="0"/>
            </a:br>
            <a:endParaRPr lang="en-CA" sz="2800" dirty="0" smtClean="0"/>
          </a:p>
        </p:txBody>
      </p:sp>
      <p:pic>
        <p:nvPicPr>
          <p:cNvPr id="6" name="Picture 5"/>
          <p:cNvPicPr>
            <a:picLocks noChangeAspect="1"/>
          </p:cNvPicPr>
          <p:nvPr/>
        </p:nvPicPr>
        <p:blipFill>
          <a:blip r:embed="rId2"/>
          <a:stretch>
            <a:fillRect/>
          </a:stretch>
        </p:blipFill>
        <p:spPr>
          <a:xfrm>
            <a:off x="2961289" y="1562298"/>
            <a:ext cx="3221423" cy="1561902"/>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146" y="2287796"/>
            <a:ext cx="259773" cy="3935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bwMode="auto">
          <a:xfrm>
            <a:off x="4329112" y="3286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9" name="Down Arrow 8"/>
          <p:cNvSpPr/>
          <p:nvPr/>
        </p:nvSpPr>
        <p:spPr bwMode="auto">
          <a:xfrm>
            <a:off x="4329112" y="495300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Tree>
    <p:extLst>
      <p:ext uri="{BB962C8B-B14F-4D97-AF65-F5344CB8AC3E}">
        <p14:creationId xmlns:p14="http://schemas.microsoft.com/office/powerpoint/2010/main" val="18732067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Roadmap</a:t>
            </a:r>
            <a:endParaRPr lang="en-CA" b="1" dirty="0">
              <a:solidFill>
                <a:schemeClr val="tx2"/>
              </a:solidFill>
            </a:endParaRPr>
          </a:p>
        </p:txBody>
      </p:sp>
      <p:grpSp>
        <p:nvGrpSpPr>
          <p:cNvPr id="6" name="Group 5"/>
          <p:cNvGrpSpPr/>
          <p:nvPr/>
        </p:nvGrpSpPr>
        <p:grpSpPr>
          <a:xfrm>
            <a:off x="76200" y="762000"/>
            <a:ext cx="8991600" cy="6172200"/>
            <a:chOff x="-36512" y="404664"/>
            <a:chExt cx="9144391" cy="6142022"/>
          </a:xfrm>
        </p:grpSpPr>
        <p:pic>
          <p:nvPicPr>
            <p:cNvPr id="7" name="Picture 2" descr="C:\Users\Kevin\Dropbox\PhD Proposal\slicel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404664"/>
              <a:ext cx="9144391" cy="6142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988" y="2550974"/>
              <a:ext cx="144016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a:xfrm>
            <a:off x="4572000" y="3855188"/>
            <a:ext cx="3154712" cy="287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254292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 Calibration</a:t>
            </a:r>
            <a:endParaRPr lang="en-CA" sz="4000" b="1" dirty="0">
              <a:solidFill>
                <a:schemeClr val="tx2"/>
              </a:solidFill>
            </a:endParaRPr>
          </a:p>
        </p:txBody>
      </p:sp>
      <p:sp>
        <p:nvSpPr>
          <p:cNvPr id="23" name="Content Placeholder 2"/>
          <p:cNvSpPr txBox="1">
            <a:spLocks/>
          </p:cNvSpPr>
          <p:nvPr/>
        </p:nvSpPr>
        <p:spPr bwMode="auto">
          <a:xfrm>
            <a:off x="438150" y="1066801"/>
            <a:ext cx="8153400" cy="43850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Determine how optical density in the gel relates to dose</a:t>
            </a:r>
          </a:p>
          <a:p>
            <a:endParaRPr lang="en-CA" dirty="0"/>
          </a:p>
          <a:p>
            <a:r>
              <a:rPr lang="en-CA" dirty="0" smtClean="0"/>
              <a:t>Here, we use a percent depth-dose (PDD) method about the central axis of the gel jar </a:t>
            </a:r>
            <a:br>
              <a:rPr lang="en-CA" dirty="0" smtClean="0"/>
            </a:br>
            <a:endParaRPr lang="en-CA" dirty="0" smtClean="0"/>
          </a:p>
          <a:p>
            <a:r>
              <a:rPr lang="en-CA" dirty="0" smtClean="0"/>
              <a:t>We will align:</a:t>
            </a:r>
          </a:p>
          <a:p>
            <a:pPr lvl="2"/>
            <a:r>
              <a:rPr lang="en-CA" dirty="0" smtClean="0"/>
              <a:t>Gel optical density measurements</a:t>
            </a:r>
          </a:p>
          <a:p>
            <a:pPr lvl="2"/>
            <a:r>
              <a:rPr lang="en-CA" dirty="0" smtClean="0"/>
              <a:t>Water tank ion chamber PDD data</a:t>
            </a:r>
            <a:endParaRPr lang="en-CA" dirty="0"/>
          </a:p>
          <a:p>
            <a:pPr lvl="1"/>
            <a:endParaRPr lang="en-CA" dirty="0"/>
          </a:p>
        </p:txBody>
      </p:sp>
    </p:spTree>
    <p:extLst>
      <p:ext uri="{BB962C8B-B14F-4D97-AF65-F5344CB8AC3E}">
        <p14:creationId xmlns:p14="http://schemas.microsoft.com/office/powerpoint/2010/main" val="19861551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124" t="29333" r="58333" b="33334"/>
          <a:stretch/>
        </p:blipFill>
        <p:spPr bwMode="auto">
          <a:xfrm>
            <a:off x="754116" y="1219200"/>
            <a:ext cx="4122684" cy="4267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6451969" y="1501994"/>
            <a:ext cx="1091966" cy="461665"/>
          </a:xfrm>
          <a:prstGeom prst="rect">
            <a:avLst/>
          </a:prstGeom>
        </p:spPr>
        <p:txBody>
          <a:bodyPr wrap="none">
            <a:spAutoFit/>
          </a:bodyPr>
          <a:lstStyle/>
          <a:p>
            <a:pPr marL="0" indent="0">
              <a:buNone/>
            </a:pPr>
            <a:r>
              <a:rPr lang="en-CA" sz="2400" dirty="0">
                <a:solidFill>
                  <a:srgbClr val="FFC000"/>
                </a:solidFill>
              </a:rPr>
              <a:t>Gel #2</a:t>
            </a:r>
            <a:endParaRPr lang="en-CA" sz="2400" dirty="0">
              <a:solidFill>
                <a:srgbClr val="FF0000"/>
              </a:solidFill>
            </a:endParaRPr>
          </a:p>
        </p:txBody>
      </p:sp>
      <p:pic>
        <p:nvPicPr>
          <p:cNvPr id="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2927" y="2016735"/>
            <a:ext cx="2250050" cy="3012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6312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124" t="29333" r="58333" b="33334"/>
          <a:stretch/>
        </p:blipFill>
        <p:spPr bwMode="auto">
          <a:xfrm>
            <a:off x="304800" y="1219200"/>
            <a:ext cx="4122684" cy="4267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8" name="Rectangle 17"/>
          <p:cNvSpPr/>
          <p:nvPr/>
        </p:nvSpPr>
        <p:spPr>
          <a:xfrm>
            <a:off x="465084" y="1889820"/>
            <a:ext cx="3905250" cy="281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Content Placeholder 2"/>
          <p:cNvSpPr txBox="1">
            <a:spLocks/>
          </p:cNvSpPr>
          <p:nvPr/>
        </p:nvSpPr>
        <p:spPr bwMode="auto">
          <a:xfrm>
            <a:off x="5029199" y="4002160"/>
            <a:ext cx="3668973" cy="7249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800" dirty="0" smtClean="0"/>
              <a:t>Select </a:t>
            </a:r>
            <a:r>
              <a:rPr lang="en-CA" sz="2800" i="1" dirty="0" smtClean="0"/>
              <a:t>12MeV_3x3.csv</a:t>
            </a:r>
            <a:r>
              <a:rPr lang="en-CA" sz="2800" dirty="0" smtClean="0"/>
              <a:t> </a:t>
            </a:r>
            <a:r>
              <a:rPr lang="en-CA" sz="2800" dirty="0" smtClean="0"/>
              <a:t>file, and click ‘Open’</a:t>
            </a:r>
            <a:br>
              <a:rPr lang="en-CA" sz="2800" dirty="0" smtClean="0"/>
            </a:br>
            <a:r>
              <a:rPr lang="en-CA" sz="2800" dirty="0" smtClean="0"/>
              <a:t/>
            </a:r>
            <a:br>
              <a:rPr lang="en-CA" sz="2800" dirty="0" smtClean="0"/>
            </a:br>
            <a:endParaRPr lang="en-CA" sz="2800" dirty="0" smtClean="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64917"/>
          <a:stretch/>
        </p:blipFill>
        <p:spPr>
          <a:xfrm>
            <a:off x="4596072" y="2242068"/>
            <a:ext cx="4102100" cy="945493"/>
          </a:xfrm>
          <a:prstGeom prst="rect">
            <a:avLst/>
          </a:prstGeom>
        </p:spPr>
      </p:pic>
    </p:spTree>
    <p:extLst>
      <p:ext uri="{BB962C8B-B14F-4D97-AF65-F5344CB8AC3E}">
        <p14:creationId xmlns:p14="http://schemas.microsoft.com/office/powerpoint/2010/main" val="4437564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124" t="29333" r="58333" b="33334"/>
          <a:stretch/>
        </p:blipFill>
        <p:spPr bwMode="auto">
          <a:xfrm>
            <a:off x="304800" y="1219200"/>
            <a:ext cx="4122684" cy="4267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65" t="9438" r="29797"/>
          <a:stretch/>
        </p:blipFill>
        <p:spPr bwMode="auto">
          <a:xfrm>
            <a:off x="6488032" y="4454730"/>
            <a:ext cx="993615" cy="179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Content Placeholder 2"/>
          <p:cNvSpPr txBox="1">
            <a:spLocks/>
          </p:cNvSpPr>
          <p:nvPr/>
        </p:nvSpPr>
        <p:spPr bwMode="auto">
          <a:xfrm>
            <a:off x="4998984" y="1126096"/>
            <a:ext cx="4114799" cy="3507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800" dirty="0" smtClean="0"/>
              <a:t>For this delivery:</a:t>
            </a:r>
          </a:p>
          <a:p>
            <a:pPr marL="0" indent="0">
              <a:buNone/>
            </a:pPr>
            <a:r>
              <a:rPr lang="en-CA" sz="1100" dirty="0" smtClean="0"/>
              <a:t/>
            </a:r>
            <a:br>
              <a:rPr lang="en-CA" sz="1100" dirty="0" smtClean="0"/>
            </a:br>
            <a:r>
              <a:rPr lang="en-CA" sz="2000" dirty="0" smtClean="0"/>
              <a:t>Relative dose factor (RDF) = </a:t>
            </a:r>
            <a:r>
              <a:rPr lang="en-CA" sz="2000" dirty="0" smtClean="0"/>
              <a:t>0.929 </a:t>
            </a:r>
            <a:endParaRPr lang="en-CA" sz="2000" dirty="0" smtClean="0"/>
          </a:p>
          <a:p>
            <a:pPr marL="0" indent="0">
              <a:buNone/>
            </a:pPr>
            <a:r>
              <a:rPr lang="en-CA" sz="2000" dirty="0" smtClean="0"/>
              <a:t>(3x3 </a:t>
            </a:r>
            <a:r>
              <a:rPr lang="en-CA" sz="2000" dirty="0" smtClean="0"/>
              <a:t>cm</a:t>
            </a:r>
            <a:r>
              <a:rPr lang="en-CA" sz="2000" baseline="30000" dirty="0" smtClean="0"/>
              <a:t>2</a:t>
            </a:r>
            <a:r>
              <a:rPr lang="en-CA" sz="2000" dirty="0" smtClean="0"/>
              <a:t>, 12 MeV electron beam)</a:t>
            </a:r>
            <a:br>
              <a:rPr lang="en-CA" sz="2000" dirty="0" smtClean="0"/>
            </a:br>
            <a:endParaRPr lang="en-CA" sz="2000" dirty="0"/>
          </a:p>
          <a:p>
            <a:pPr marL="0" indent="0">
              <a:buNone/>
            </a:pPr>
            <a:r>
              <a:rPr lang="en-CA" sz="2000" dirty="0" smtClean="0"/>
              <a:t>Delivered monitor units (MUs) = </a:t>
            </a:r>
            <a:r>
              <a:rPr lang="en-CA" sz="2000" dirty="0" smtClean="0"/>
              <a:t>250</a:t>
            </a:r>
            <a:endParaRPr lang="en-CA" sz="2000" dirty="0" smtClean="0"/>
          </a:p>
          <a:p>
            <a:pPr marL="0" indent="0">
              <a:buNone/>
            </a:pPr>
            <a:endParaRPr lang="en-CA" sz="2000" dirty="0"/>
          </a:p>
          <a:p>
            <a:pPr marL="0" indent="0">
              <a:buNone/>
            </a:pPr>
            <a:r>
              <a:rPr lang="en-CA" sz="2000" dirty="0" smtClean="0"/>
              <a:t>Averaging radius (mm) = </a:t>
            </a:r>
            <a:r>
              <a:rPr lang="en-CA" sz="2000" dirty="0" smtClean="0"/>
              <a:t>3</a:t>
            </a:r>
            <a:endParaRPr lang="en-CA" sz="2000" dirty="0" smtClean="0"/>
          </a:p>
        </p:txBody>
      </p:sp>
      <p:cxnSp>
        <p:nvCxnSpPr>
          <p:cNvPr id="6" name="Straight Arrow Connector 5"/>
          <p:cNvCxnSpPr/>
          <p:nvPr/>
        </p:nvCxnSpPr>
        <p:spPr>
          <a:xfrm flipH="1">
            <a:off x="4476751" y="2228757"/>
            <a:ext cx="523874" cy="894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1"/>
          </p:cNvCxnSpPr>
          <p:nvPr/>
        </p:nvCxnSpPr>
        <p:spPr>
          <a:xfrm flipH="1" flipV="1">
            <a:off x="4456059" y="2731301"/>
            <a:ext cx="542925" cy="1487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4427485" y="3045625"/>
            <a:ext cx="573140" cy="5357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8113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00" y="762000"/>
            <a:ext cx="6083300" cy="5588000"/>
          </a:xfrm>
          <a:prstGeom prst="rect">
            <a:avLst/>
          </a:prstGeom>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389070"/>
            <a:ext cx="428690" cy="64953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83749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sp>
        <p:nvSpPr>
          <p:cNvPr id="22" name="Content Placeholder 2"/>
          <p:cNvSpPr txBox="1">
            <a:spLocks/>
          </p:cNvSpPr>
          <p:nvPr/>
        </p:nvSpPr>
        <p:spPr bwMode="auto">
          <a:xfrm>
            <a:off x="662266" y="874255"/>
            <a:ext cx="3524972"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smtClean="0"/>
              <a:t>Automated PDD alignment</a:t>
            </a:r>
          </a:p>
        </p:txBody>
      </p:sp>
      <p:sp>
        <p:nvSpPr>
          <p:cNvPr id="18" name="Content Placeholder 2"/>
          <p:cNvSpPr txBox="1">
            <a:spLocks/>
          </p:cNvSpPr>
          <p:nvPr/>
        </p:nvSpPr>
        <p:spPr bwMode="auto">
          <a:xfrm>
            <a:off x="359390" y="4724400"/>
            <a:ext cx="5431810"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smtClean="0">
                <a:solidFill>
                  <a:srgbClr val="0070C0"/>
                </a:solidFill>
              </a:rPr>
              <a:t>Blue</a:t>
            </a:r>
            <a:r>
              <a:rPr lang="en-CA" sz="2000" dirty="0" smtClean="0"/>
              <a:t>:	Commissioning PDD </a:t>
            </a:r>
            <a:r>
              <a:rPr lang="en-CA" sz="2000" dirty="0" smtClean="0"/>
              <a:t>data</a:t>
            </a:r>
            <a:r>
              <a:rPr lang="en-CA" sz="2000" dirty="0"/>
              <a:t/>
            </a:r>
            <a:br>
              <a:rPr lang="en-CA" sz="2000" dirty="0"/>
            </a:br>
            <a:r>
              <a:rPr lang="en-CA" sz="2000" dirty="0" smtClean="0">
                <a:solidFill>
                  <a:srgbClr val="00B050"/>
                </a:solidFill>
              </a:rPr>
              <a:t>Green</a:t>
            </a:r>
            <a:r>
              <a:rPr lang="en-CA" sz="2000" dirty="0" smtClean="0"/>
              <a:t>:	Shifted and scaled optical density data</a:t>
            </a:r>
          </a:p>
        </p:txBody>
      </p:sp>
      <p:pic>
        <p:nvPicPr>
          <p:cNvPr id="2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7965" t="9438" r="29797"/>
          <a:stretch/>
        </p:blipFill>
        <p:spPr bwMode="auto">
          <a:xfrm>
            <a:off x="6934200" y="335647"/>
            <a:ext cx="1038199" cy="1874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4" name="Straight Arrow Connector 23"/>
          <p:cNvCxnSpPr/>
          <p:nvPr/>
        </p:nvCxnSpPr>
        <p:spPr>
          <a:xfrm>
            <a:off x="7453299" y="707842"/>
            <a:ext cx="1" cy="838285"/>
          </a:xfrm>
          <a:prstGeom prst="straightConnector1">
            <a:avLst/>
          </a:prstGeom>
          <a:ln w="28575">
            <a:solidFill>
              <a:schemeClr val="bg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5" name="Content Placeholder 2"/>
          <p:cNvSpPr txBox="1">
            <a:spLocks/>
          </p:cNvSpPr>
          <p:nvPr/>
        </p:nvSpPr>
        <p:spPr bwMode="auto">
          <a:xfrm>
            <a:off x="5257800" y="2819106"/>
            <a:ext cx="3267333"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smtClean="0"/>
              <a:t>Adjust alignment using:</a:t>
            </a:r>
          </a:p>
        </p:txBody>
      </p:sp>
      <p:pic>
        <p:nvPicPr>
          <p:cNvPr id="174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163" t="51592" r="77104" b="45661"/>
          <a:stretch/>
        </p:blipFill>
        <p:spPr bwMode="auto">
          <a:xfrm>
            <a:off x="4705714" y="3376048"/>
            <a:ext cx="4332525" cy="472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4347"/>
          <a:stretch/>
        </p:blipFill>
        <p:spPr>
          <a:xfrm>
            <a:off x="243523" y="1584025"/>
            <a:ext cx="4360159" cy="2987975"/>
          </a:xfrm>
          <a:prstGeom prst="rect">
            <a:avLst/>
          </a:prstGeom>
        </p:spPr>
      </p:pic>
    </p:spTree>
    <p:extLst>
      <p:ext uri="{BB962C8B-B14F-4D97-AF65-F5344CB8AC3E}">
        <p14:creationId xmlns:p14="http://schemas.microsoft.com/office/powerpoint/2010/main" val="4590073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sp>
        <p:nvSpPr>
          <p:cNvPr id="16" name="Down Arrow 15"/>
          <p:cNvSpPr/>
          <p:nvPr/>
        </p:nvSpPr>
        <p:spPr bwMode="auto">
          <a:xfrm>
            <a:off x="6553200" y="3256076"/>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2" name="Content Placeholder 2"/>
          <p:cNvSpPr txBox="1">
            <a:spLocks/>
          </p:cNvSpPr>
          <p:nvPr/>
        </p:nvSpPr>
        <p:spPr bwMode="auto">
          <a:xfrm>
            <a:off x="662266" y="874255"/>
            <a:ext cx="3524972"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smtClean="0"/>
              <a:t>Automated PDD alignment</a:t>
            </a:r>
          </a:p>
        </p:txBody>
      </p:sp>
      <p:sp>
        <p:nvSpPr>
          <p:cNvPr id="18" name="Content Placeholder 2"/>
          <p:cNvSpPr txBox="1">
            <a:spLocks/>
          </p:cNvSpPr>
          <p:nvPr/>
        </p:nvSpPr>
        <p:spPr bwMode="auto">
          <a:xfrm>
            <a:off x="359390" y="4724400"/>
            <a:ext cx="5431810"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smtClean="0">
                <a:solidFill>
                  <a:srgbClr val="0070C0"/>
                </a:solidFill>
              </a:rPr>
              <a:t>Blue</a:t>
            </a:r>
            <a:r>
              <a:rPr lang="en-CA" sz="2000" dirty="0" smtClean="0"/>
              <a:t>:	Commissioning PDD </a:t>
            </a:r>
            <a:r>
              <a:rPr lang="en-CA" sz="2000" dirty="0" smtClean="0"/>
              <a:t>data</a:t>
            </a:r>
            <a:r>
              <a:rPr lang="en-CA" sz="2000" dirty="0"/>
              <a:t/>
            </a:r>
            <a:br>
              <a:rPr lang="en-CA" sz="2000" dirty="0"/>
            </a:br>
            <a:r>
              <a:rPr lang="en-CA" sz="2000" dirty="0" smtClean="0">
                <a:solidFill>
                  <a:srgbClr val="00B050"/>
                </a:solidFill>
              </a:rPr>
              <a:t>Green</a:t>
            </a:r>
            <a:r>
              <a:rPr lang="en-CA" sz="2000" dirty="0" smtClean="0"/>
              <a:t>:	Shifted and scaled optical density data</a:t>
            </a:r>
          </a:p>
        </p:txBody>
      </p:sp>
      <p:pic>
        <p:nvPicPr>
          <p:cNvPr id="2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7965" t="9438" r="29797"/>
          <a:stretch/>
        </p:blipFill>
        <p:spPr bwMode="auto">
          <a:xfrm>
            <a:off x="6934200" y="335647"/>
            <a:ext cx="1038199" cy="1874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4" name="Straight Arrow Connector 23"/>
          <p:cNvCxnSpPr/>
          <p:nvPr/>
        </p:nvCxnSpPr>
        <p:spPr>
          <a:xfrm>
            <a:off x="7453299" y="707842"/>
            <a:ext cx="1" cy="838285"/>
          </a:xfrm>
          <a:prstGeom prst="straightConnector1">
            <a:avLst/>
          </a:prstGeom>
          <a:ln w="28575">
            <a:solidFill>
              <a:schemeClr val="bg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5" name="Content Placeholder 2"/>
          <p:cNvSpPr txBox="1">
            <a:spLocks/>
          </p:cNvSpPr>
          <p:nvPr/>
        </p:nvSpPr>
        <p:spPr bwMode="auto">
          <a:xfrm>
            <a:off x="5257800" y="2170512"/>
            <a:ext cx="3267333" cy="461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400" dirty="0" smtClean="0"/>
              <a:t>Adjust alignment using:</a:t>
            </a:r>
          </a:p>
        </p:txBody>
      </p:sp>
      <p:pic>
        <p:nvPicPr>
          <p:cNvPr id="174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163" t="51592" r="77104" b="45661"/>
          <a:stretch/>
        </p:blipFill>
        <p:spPr bwMode="auto">
          <a:xfrm>
            <a:off x="4705714" y="2727454"/>
            <a:ext cx="4332525" cy="472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184" t="51719" r="77040" b="45725"/>
          <a:stretch/>
        </p:blipFill>
        <p:spPr bwMode="auto">
          <a:xfrm>
            <a:off x="4740546" y="3949285"/>
            <a:ext cx="4258246" cy="4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7346" t="17015" r="11185" b="47903"/>
          <a:stretch/>
        </p:blipFill>
        <p:spPr bwMode="auto">
          <a:xfrm>
            <a:off x="5562600" y="4359626"/>
            <a:ext cx="3365861" cy="2345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4347"/>
          <a:stretch/>
        </p:blipFill>
        <p:spPr>
          <a:xfrm>
            <a:off x="243523" y="1584025"/>
            <a:ext cx="4360159" cy="2987975"/>
          </a:xfrm>
          <a:prstGeom prst="rect">
            <a:avLst/>
          </a:prstGeom>
        </p:spPr>
      </p:pic>
      <p:sp>
        <p:nvSpPr>
          <p:cNvPr id="15" name="Content Placeholder 2"/>
          <p:cNvSpPr txBox="1">
            <a:spLocks/>
          </p:cNvSpPr>
          <p:nvPr/>
        </p:nvSpPr>
        <p:spPr bwMode="auto">
          <a:xfrm>
            <a:off x="5317281" y="3949285"/>
            <a:ext cx="702520" cy="410341"/>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400" smtClean="0"/>
              <a:t>-0.68</a:t>
            </a:r>
            <a:endParaRPr lang="en-CA" sz="1400" dirty="0" smtClean="0"/>
          </a:p>
        </p:txBody>
      </p:sp>
      <p:sp>
        <p:nvSpPr>
          <p:cNvPr id="17" name="Content Placeholder 2"/>
          <p:cNvSpPr txBox="1">
            <a:spLocks/>
          </p:cNvSpPr>
          <p:nvPr/>
        </p:nvSpPr>
        <p:spPr bwMode="auto">
          <a:xfrm>
            <a:off x="6696074" y="3949284"/>
            <a:ext cx="923925" cy="410341"/>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400" dirty="0" smtClean="0"/>
              <a:t>498.00</a:t>
            </a:r>
            <a:endParaRPr lang="en-CA" sz="1400" dirty="0" smtClean="0"/>
          </a:p>
        </p:txBody>
      </p:sp>
      <p:sp>
        <p:nvSpPr>
          <p:cNvPr id="19" name="Content Placeholder 2"/>
          <p:cNvSpPr txBox="1">
            <a:spLocks/>
          </p:cNvSpPr>
          <p:nvPr/>
        </p:nvSpPr>
        <p:spPr bwMode="auto">
          <a:xfrm>
            <a:off x="8182233" y="3962400"/>
            <a:ext cx="746228" cy="31911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400" smtClean="0"/>
              <a:t>-11.3</a:t>
            </a:r>
            <a:endParaRPr lang="en-CA" sz="1400" dirty="0" smtClean="0"/>
          </a:p>
        </p:txBody>
      </p:sp>
    </p:spTree>
    <p:extLst>
      <p:ext uri="{BB962C8B-B14F-4D97-AF65-F5344CB8AC3E}">
        <p14:creationId xmlns:p14="http://schemas.microsoft.com/office/powerpoint/2010/main" val="8853846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298" t="52060" r="57537" b="27045"/>
          <a:stretch/>
        </p:blipFill>
        <p:spPr bwMode="auto">
          <a:xfrm>
            <a:off x="1261107" y="1295400"/>
            <a:ext cx="6358893" cy="374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453616"/>
            <a:ext cx="518735" cy="78596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6725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79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298" t="52060" r="57537" b="27045"/>
          <a:stretch/>
        </p:blipFill>
        <p:spPr bwMode="auto">
          <a:xfrm>
            <a:off x="1261107" y="1295400"/>
            <a:ext cx="6358893" cy="374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114220"/>
            <a:ext cx="518735" cy="78596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916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Unpack tutorial datasets</a:t>
            </a:r>
            <a:endParaRPr lang="en-CA" sz="4000" b="1" dirty="0">
              <a:solidFill>
                <a:schemeClr val="tx2"/>
              </a:solidFill>
            </a:endParaRPr>
          </a:p>
        </p:txBody>
      </p:sp>
      <p:sp>
        <p:nvSpPr>
          <p:cNvPr id="5" name="Content Placeholder 2"/>
          <p:cNvSpPr txBox="1">
            <a:spLocks/>
          </p:cNvSpPr>
          <p:nvPr/>
        </p:nvSpPr>
        <p:spPr bwMode="auto">
          <a:xfrm>
            <a:off x="457200" y="1752600"/>
            <a:ext cx="82296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Find the dataset you downloaded named</a:t>
            </a:r>
            <a:br>
              <a:rPr lang="en-CA" dirty="0" smtClean="0"/>
            </a:br>
            <a:r>
              <a:rPr lang="en-CA" sz="2800" i="1" dirty="0" smtClean="0"/>
              <a:t>Gel_Dosimetry_Dataset.zip</a:t>
            </a:r>
            <a:br>
              <a:rPr lang="en-CA" sz="2800" i="1" dirty="0" smtClean="0"/>
            </a:br>
            <a:r>
              <a:rPr lang="en-CA" sz="2800" i="1" dirty="0" smtClean="0"/>
              <a:t>Film_Dosimetry_Dataset.zip</a:t>
            </a:r>
          </a:p>
          <a:p>
            <a:endParaRPr lang="en-CA" sz="2800" dirty="0" smtClean="0"/>
          </a:p>
          <a:p>
            <a:r>
              <a:rPr lang="en-CA" dirty="0" smtClean="0"/>
              <a:t>Unpack it to a local folder of your choice</a:t>
            </a:r>
          </a:p>
          <a:p>
            <a:pPr lvl="1"/>
            <a:r>
              <a:rPr lang="en-CA" dirty="0"/>
              <a:t>Different for each operating system</a:t>
            </a:r>
          </a:p>
          <a:p>
            <a:pPr lvl="1"/>
            <a:endParaRPr lang="en-CA" dirty="0"/>
          </a:p>
        </p:txBody>
      </p:sp>
    </p:spTree>
    <p:extLst>
      <p:ext uri="{BB962C8B-B14F-4D97-AF65-F5344CB8AC3E}">
        <p14:creationId xmlns:p14="http://schemas.microsoft.com/office/powerpoint/2010/main" val="42826306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3.1 Calibration</a:t>
            </a:r>
            <a:endParaRPr lang="en-CA" sz="4000" b="1" dirty="0">
              <a:solidFill>
                <a:schemeClr val="tx2"/>
              </a:solidFill>
            </a:endParaRPr>
          </a:p>
        </p:txBody>
      </p:sp>
      <p:sp>
        <p:nvSpPr>
          <p:cNvPr id="10" name="Down Arrow 9"/>
          <p:cNvSpPr/>
          <p:nvPr/>
        </p:nvSpPr>
        <p:spPr bwMode="auto">
          <a:xfrm>
            <a:off x="6705600" y="3733800"/>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Right Arrow 13"/>
          <p:cNvSpPr/>
          <p:nvPr/>
        </p:nvSpPr>
        <p:spPr bwMode="auto">
          <a:xfrm>
            <a:off x="4114800" y="2358563"/>
            <a:ext cx="64689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2" name="Content Placeholder 2"/>
          <p:cNvSpPr txBox="1">
            <a:spLocks/>
          </p:cNvSpPr>
          <p:nvPr/>
        </p:nvSpPr>
        <p:spPr bwMode="auto">
          <a:xfrm>
            <a:off x="3773667" y="1377497"/>
            <a:ext cx="1484133" cy="12102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400" dirty="0" smtClean="0"/>
              <a:t>Right click and draw box around region to use for calibration</a:t>
            </a:r>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298" t="54872" r="57537" b="27045"/>
          <a:stretch/>
        </p:blipFill>
        <p:spPr bwMode="auto">
          <a:xfrm>
            <a:off x="4800600" y="4495799"/>
            <a:ext cx="4038600" cy="2059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5343802"/>
            <a:ext cx="399708" cy="6056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1020"/>
          <a:stretch/>
        </p:blipFill>
        <p:spPr>
          <a:xfrm>
            <a:off x="146267" y="990600"/>
            <a:ext cx="3682380" cy="255362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809228"/>
            <a:ext cx="3771418" cy="2599669"/>
          </a:xfrm>
          <a:prstGeom prst="rect">
            <a:avLst/>
          </a:prstGeom>
        </p:spPr>
      </p:pic>
    </p:spTree>
    <p:extLst>
      <p:ext uri="{BB962C8B-B14F-4D97-AF65-F5344CB8AC3E}">
        <p14:creationId xmlns:p14="http://schemas.microsoft.com/office/powerpoint/2010/main" val="25334000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3.2 Calibration</a:t>
            </a:r>
            <a:endParaRPr lang="en-CA" sz="4000" b="1" dirty="0">
              <a:solidFill>
                <a:schemeClr val="tx2"/>
              </a:solidFill>
            </a:endParaRPr>
          </a:p>
        </p:txBody>
      </p:sp>
      <p:sp>
        <p:nvSpPr>
          <p:cNvPr id="14" name="Right Arrow 13"/>
          <p:cNvSpPr/>
          <p:nvPr/>
        </p:nvSpPr>
        <p:spPr bwMode="auto">
          <a:xfrm>
            <a:off x="4077506" y="2148301"/>
            <a:ext cx="64689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2" name="Content Placeholder 2"/>
          <p:cNvSpPr txBox="1">
            <a:spLocks/>
          </p:cNvSpPr>
          <p:nvPr/>
        </p:nvSpPr>
        <p:spPr bwMode="auto">
          <a:xfrm>
            <a:off x="783019" y="4458642"/>
            <a:ext cx="3941381" cy="12102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400" dirty="0" smtClean="0"/>
              <a:t>Calibration function is determined and applied to measured gel volume </a:t>
            </a:r>
          </a:p>
        </p:txBody>
      </p:sp>
      <p:pic>
        <p:nvPicPr>
          <p:cNvPr id="2150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001" t="65300" r="57414" b="27941"/>
          <a:stretch/>
        </p:blipFill>
        <p:spPr bwMode="auto">
          <a:xfrm>
            <a:off x="4724400" y="1939160"/>
            <a:ext cx="4362713" cy="815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2347124"/>
            <a:ext cx="384616" cy="58275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Down Arrow 9"/>
          <p:cNvSpPr/>
          <p:nvPr/>
        </p:nvSpPr>
        <p:spPr bwMode="auto">
          <a:xfrm>
            <a:off x="6844869" y="2699210"/>
            <a:ext cx="485775" cy="495930"/>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02" y="1238565"/>
            <a:ext cx="3664242" cy="27878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7833" y="3328193"/>
            <a:ext cx="4109024" cy="1538698"/>
          </a:xfrm>
          <a:prstGeom prst="rect">
            <a:avLst/>
          </a:prstGeom>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2342" y="4659592"/>
            <a:ext cx="399708" cy="6056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7088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82</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Gel Dosimetry Analysis Roadmap</a:t>
            </a:r>
            <a:endParaRPr lang="en-CA" b="1" dirty="0">
              <a:solidFill>
                <a:schemeClr val="tx2"/>
              </a:solidFill>
            </a:endParaRPr>
          </a:p>
        </p:txBody>
      </p:sp>
      <p:grpSp>
        <p:nvGrpSpPr>
          <p:cNvPr id="6" name="Group 5"/>
          <p:cNvGrpSpPr/>
          <p:nvPr/>
        </p:nvGrpSpPr>
        <p:grpSpPr>
          <a:xfrm>
            <a:off x="76200" y="762000"/>
            <a:ext cx="8991600" cy="6172200"/>
            <a:chOff x="-36512" y="404664"/>
            <a:chExt cx="9144391" cy="6142022"/>
          </a:xfrm>
        </p:grpSpPr>
        <p:pic>
          <p:nvPicPr>
            <p:cNvPr id="7" name="Picture 2" descr="C:\Users\Kevin\Dropbox\PhD Proposal\slicel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404664"/>
              <a:ext cx="9144391" cy="6142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988" y="2550974"/>
              <a:ext cx="144016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a:xfrm>
            <a:off x="109870" y="3962400"/>
            <a:ext cx="3091721" cy="2667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974585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83</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sp>
        <p:nvSpPr>
          <p:cNvPr id="16" name="Content Placeholder 2"/>
          <p:cNvSpPr txBox="1">
            <a:spLocks/>
          </p:cNvSpPr>
          <p:nvPr/>
        </p:nvSpPr>
        <p:spPr bwMode="auto">
          <a:xfrm>
            <a:off x="438150" y="1066801"/>
            <a:ext cx="8153400" cy="43850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smtClean="0"/>
              <a:t>Last step!  Compare the measured gel dose volume with the planned dose volume (using the treatment planning system)</a:t>
            </a:r>
          </a:p>
          <a:p>
            <a:endParaRPr lang="en-CA" dirty="0" smtClean="0"/>
          </a:p>
          <a:p>
            <a:r>
              <a:rPr lang="en-CA" dirty="0" smtClean="0"/>
              <a:t>We will use a 3D gamma comparison </a:t>
            </a:r>
          </a:p>
          <a:p>
            <a:endParaRPr lang="en-CA" dirty="0"/>
          </a:p>
          <a:p>
            <a:r>
              <a:rPr lang="en-CA" dirty="0" smtClean="0"/>
              <a:t>Criteria:  3% dose difference, 3mm distance-to-agreement</a:t>
            </a:r>
            <a:endParaRPr lang="en-CA" dirty="0"/>
          </a:p>
        </p:txBody>
      </p:sp>
    </p:spTree>
    <p:extLst>
      <p:ext uri="{BB962C8B-B14F-4D97-AF65-F5344CB8AC3E}">
        <p14:creationId xmlns:p14="http://schemas.microsoft.com/office/powerpoint/2010/main" val="186158836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84</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sp>
        <p:nvSpPr>
          <p:cNvPr id="22" name="Content Placeholder 2"/>
          <p:cNvSpPr txBox="1">
            <a:spLocks/>
          </p:cNvSpPr>
          <p:nvPr/>
        </p:nvSpPr>
        <p:spPr bwMode="auto">
          <a:xfrm>
            <a:off x="5638800" y="762000"/>
            <a:ext cx="3269512" cy="839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Volumes are automatically assigned</a:t>
            </a:r>
          </a:p>
        </p:txBody>
      </p:sp>
      <p:sp>
        <p:nvSpPr>
          <p:cNvPr id="15" name="Content Placeholder 2"/>
          <p:cNvSpPr txBox="1">
            <a:spLocks/>
          </p:cNvSpPr>
          <p:nvPr/>
        </p:nvSpPr>
        <p:spPr bwMode="auto">
          <a:xfrm>
            <a:off x="6127898" y="2017987"/>
            <a:ext cx="2812312" cy="839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Select </a:t>
            </a:r>
            <a:r>
              <a:rPr lang="en-CA" sz="2200" dirty="0" smtClean="0"/>
              <a:t>‘</a:t>
            </a:r>
            <a:r>
              <a:rPr lang="en-CA" sz="2200" dirty="0" err="1" smtClean="0"/>
              <a:t>Rando</a:t>
            </a:r>
            <a:r>
              <a:rPr lang="en-CA" sz="2200" dirty="0" smtClean="0"/>
              <a:t> Gel</a:t>
            </a:r>
            <a:r>
              <a:rPr lang="en-CA" sz="2200" dirty="0" smtClean="0"/>
              <a:t>’ </a:t>
            </a:r>
            <a:r>
              <a:rPr lang="en-CA" sz="2200" dirty="0" smtClean="0"/>
              <a:t>structure set</a:t>
            </a:r>
            <a:br>
              <a:rPr lang="en-CA" sz="2200" dirty="0" smtClean="0"/>
            </a:br>
            <a:r>
              <a:rPr lang="en-CA" sz="2200" dirty="0" smtClean="0"/>
              <a:t>Choose the </a:t>
            </a:r>
            <a:r>
              <a:rPr lang="en-CA" sz="2200" dirty="0" smtClean="0"/>
              <a:t>‘</a:t>
            </a:r>
            <a:r>
              <a:rPr lang="en-CA" sz="2200" dirty="0" smtClean="0"/>
              <a:t>PTV </a:t>
            </a:r>
            <a:r>
              <a:rPr lang="en-CA" sz="2200" dirty="0" err="1" smtClean="0"/>
              <a:t>Eval</a:t>
            </a:r>
            <a:r>
              <a:rPr lang="en-CA" sz="2200" dirty="0" smtClean="0"/>
              <a:t>’ </a:t>
            </a:r>
            <a:r>
              <a:rPr lang="en-CA" sz="2200" dirty="0" smtClean="0"/>
              <a:t>structure</a:t>
            </a:r>
          </a:p>
        </p:txBody>
      </p:sp>
      <p:cxnSp>
        <p:nvCxnSpPr>
          <p:cNvPr id="6" name="Straight Arrow Connector 5"/>
          <p:cNvCxnSpPr/>
          <p:nvPr/>
        </p:nvCxnSpPr>
        <p:spPr>
          <a:xfrm flipH="1" flipV="1">
            <a:off x="5442827" y="2209800"/>
            <a:ext cx="641498" cy="23083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8502" r="60000" b="25994"/>
          <a:stretch/>
        </p:blipFill>
        <p:spPr>
          <a:xfrm>
            <a:off x="215933" y="1295400"/>
            <a:ext cx="5183321" cy="3779505"/>
          </a:xfrm>
          <a:prstGeom prst="rect">
            <a:avLst/>
          </a:prstGeom>
        </p:spPr>
      </p:pic>
    </p:spTree>
    <p:extLst>
      <p:ext uri="{BB962C8B-B14F-4D97-AF65-F5344CB8AC3E}">
        <p14:creationId xmlns:p14="http://schemas.microsoft.com/office/powerpoint/2010/main" val="32436211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8502" r="60000" b="25994"/>
          <a:stretch/>
        </p:blipFill>
        <p:spPr>
          <a:xfrm>
            <a:off x="215933" y="1295400"/>
            <a:ext cx="5183321" cy="3779505"/>
          </a:xfrm>
          <a:prstGeom prst="rect">
            <a:avLst/>
          </a:prstGeom>
        </p:spPr>
      </p:pic>
      <p:sp>
        <p:nvSpPr>
          <p:cNvPr id="8" name="Content Placeholder 2"/>
          <p:cNvSpPr txBox="1">
            <a:spLocks/>
          </p:cNvSpPr>
          <p:nvPr/>
        </p:nvSpPr>
        <p:spPr bwMode="auto">
          <a:xfrm>
            <a:off x="6127898" y="2815643"/>
            <a:ext cx="2812312" cy="839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Note:  Two ways to specify dose difference</a:t>
            </a:r>
          </a:p>
        </p:txBody>
      </p:sp>
      <p:cxnSp>
        <p:nvCxnSpPr>
          <p:cNvPr id="9" name="Straight Arrow Connector 8"/>
          <p:cNvCxnSpPr/>
          <p:nvPr/>
        </p:nvCxnSpPr>
        <p:spPr>
          <a:xfrm flipH="1">
            <a:off x="5498806" y="3276599"/>
            <a:ext cx="62909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849525" y="2815643"/>
            <a:ext cx="2498652" cy="689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559627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86</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8502" r="60000" b="25994"/>
          <a:stretch/>
        </p:blipFill>
        <p:spPr>
          <a:xfrm>
            <a:off x="215933" y="1295400"/>
            <a:ext cx="5183321" cy="3779505"/>
          </a:xfrm>
          <a:prstGeom prst="rect">
            <a:avLst/>
          </a:prstGeom>
        </p:spPr>
      </p:pic>
      <p:sp>
        <p:nvSpPr>
          <p:cNvPr id="11" name="Content Placeholder 2"/>
          <p:cNvSpPr txBox="1">
            <a:spLocks/>
          </p:cNvSpPr>
          <p:nvPr/>
        </p:nvSpPr>
        <p:spPr bwMode="auto">
          <a:xfrm>
            <a:off x="6138434" y="3352800"/>
            <a:ext cx="2812312" cy="12014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Dose threshold: </a:t>
            </a:r>
            <a:br>
              <a:rPr lang="en-CA" sz="2200" dirty="0" smtClean="0"/>
            </a:br>
            <a:r>
              <a:rPr lang="en-CA" sz="2200" dirty="0" smtClean="0"/>
              <a:t>Where to calculate gamma</a:t>
            </a:r>
          </a:p>
        </p:txBody>
      </p:sp>
      <p:cxnSp>
        <p:nvCxnSpPr>
          <p:cNvPr id="12" name="Straight Arrow Connector 11"/>
          <p:cNvCxnSpPr/>
          <p:nvPr/>
        </p:nvCxnSpPr>
        <p:spPr>
          <a:xfrm flipH="1">
            <a:off x="5509342" y="3744684"/>
            <a:ext cx="62909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flipV="1">
            <a:off x="315336" y="3487731"/>
            <a:ext cx="5043377" cy="531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1900468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87</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8502" r="60000" b="25994"/>
          <a:stretch/>
        </p:blipFill>
        <p:spPr>
          <a:xfrm>
            <a:off x="215933" y="1295400"/>
            <a:ext cx="5183321" cy="3779505"/>
          </a:xfrm>
          <a:prstGeom prst="rect">
            <a:avLst/>
          </a:prstGeom>
        </p:spPr>
      </p:pic>
      <p:sp>
        <p:nvSpPr>
          <p:cNvPr id="8" name="Content Placeholder 2"/>
          <p:cNvSpPr txBox="1">
            <a:spLocks/>
          </p:cNvSpPr>
          <p:nvPr/>
        </p:nvSpPr>
        <p:spPr bwMode="auto">
          <a:xfrm>
            <a:off x="6127898" y="4989388"/>
            <a:ext cx="2330302" cy="8384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Create new gamma volume</a:t>
            </a: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495800"/>
            <a:ext cx="399708" cy="6056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flipH="1" flipV="1">
            <a:off x="5399254" y="4724400"/>
            <a:ext cx="925346" cy="6053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5683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88</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8502" r="60000" b="25994"/>
          <a:stretch/>
        </p:blipFill>
        <p:spPr>
          <a:xfrm>
            <a:off x="215933" y="1295400"/>
            <a:ext cx="5183321" cy="3779505"/>
          </a:xfrm>
          <a:prstGeom prst="rect">
            <a:avLst/>
          </a:prstGeom>
        </p:spPr>
      </p:pic>
      <p:sp>
        <p:nvSpPr>
          <p:cNvPr id="11" name="Rectangle 10"/>
          <p:cNvSpPr/>
          <p:nvPr/>
        </p:nvSpPr>
        <p:spPr>
          <a:xfrm>
            <a:off x="381000" y="4724401"/>
            <a:ext cx="4942054"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857440"/>
            <a:ext cx="335557" cy="47656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40833"/>
          <a:stretch/>
        </p:blipFill>
        <p:spPr>
          <a:xfrm>
            <a:off x="5552746" y="1673617"/>
            <a:ext cx="3465452" cy="3077792"/>
          </a:xfrm>
          <a:prstGeom prst="rect">
            <a:avLst/>
          </a:prstGeom>
        </p:spPr>
      </p:pic>
    </p:spTree>
    <p:extLst>
      <p:ext uri="{BB962C8B-B14F-4D97-AF65-F5344CB8AC3E}">
        <p14:creationId xmlns:p14="http://schemas.microsoft.com/office/powerpoint/2010/main" val="13971756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89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28700"/>
            <a:ext cx="9144000" cy="4797353"/>
          </a:xfrm>
          <a:prstGeom prst="rect">
            <a:avLst/>
          </a:prstGeom>
        </p:spPr>
      </p:pic>
    </p:spTree>
    <p:extLst>
      <p:ext uri="{BB962C8B-B14F-4D97-AF65-F5344CB8AC3E}">
        <p14:creationId xmlns:p14="http://schemas.microsoft.com/office/powerpoint/2010/main" val="1575280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9</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Learning objective</a:t>
            </a:r>
            <a:endParaRPr lang="en-CA" sz="4000" b="1" dirty="0">
              <a:solidFill>
                <a:schemeClr val="tx2"/>
              </a:solidFill>
            </a:endParaRPr>
          </a:p>
        </p:txBody>
      </p:sp>
      <p:sp>
        <p:nvSpPr>
          <p:cNvPr id="7" name="Text Box 3"/>
          <p:cNvSpPr txBox="1">
            <a:spLocks noChangeArrowheads="1"/>
          </p:cNvSpPr>
          <p:nvPr/>
        </p:nvSpPr>
        <p:spPr bwMode="auto">
          <a:xfrm>
            <a:off x="381000" y="2438400"/>
            <a:ext cx="8458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pPr algn="ctr" eaLnBrk="1" hangingPunct="1">
              <a:spcBef>
                <a:spcPts val="700"/>
              </a:spcBef>
            </a:pPr>
            <a:r>
              <a:rPr lang="en-US" altLang="en-US" sz="3200" dirty="0" smtClean="0">
                <a:solidFill>
                  <a:srgbClr val="000000"/>
                </a:solidFill>
                <a:latin typeface="+mn-lt"/>
              </a:rPr>
              <a:t>This </a:t>
            </a:r>
            <a:r>
              <a:rPr lang="en-US" altLang="en-US" sz="3200" dirty="0">
                <a:solidFill>
                  <a:srgbClr val="000000"/>
                </a:solidFill>
                <a:latin typeface="+mn-lt"/>
              </a:rPr>
              <a:t>tutorial </a:t>
            </a:r>
            <a:r>
              <a:rPr lang="en-US" altLang="en-US" sz="3200" dirty="0" smtClean="0">
                <a:solidFill>
                  <a:srgbClr val="000000"/>
                </a:solidFill>
                <a:latin typeface="+mn-lt"/>
              </a:rPr>
              <a:t>will teach you how to perform film dosimetry analysis, irradiated with a clinically relevant dose distribution.</a:t>
            </a:r>
            <a:endParaRPr lang="en-US" altLang="en-US" sz="3200" dirty="0">
              <a:solidFill>
                <a:srgbClr val="000000"/>
              </a:solidFill>
              <a:latin typeface="+mn-lt"/>
            </a:endParaRPr>
          </a:p>
        </p:txBody>
      </p:sp>
    </p:spTree>
    <p:extLst>
      <p:ext uri="{BB962C8B-B14F-4D97-AF65-F5344CB8AC3E}">
        <p14:creationId xmlns:p14="http://schemas.microsoft.com/office/powerpoint/2010/main" val="19322254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90</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a:solidFill>
                  <a:schemeClr val="tx2"/>
                </a:solidFill>
              </a:rPr>
              <a:t>4</a:t>
            </a:r>
            <a:r>
              <a:rPr lang="en-CA" sz="4000" b="1" dirty="0" smtClean="0">
                <a:solidFill>
                  <a:schemeClr val="tx2"/>
                </a:solidFill>
              </a:rPr>
              <a:t>. Dose Comparison</a:t>
            </a:r>
            <a:endParaRPr lang="en-CA" sz="4000" b="1" dirty="0">
              <a:solidFill>
                <a:schemeClr val="tx2"/>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28700"/>
            <a:ext cx="9144000" cy="4797353"/>
          </a:xfrm>
          <a:prstGeom prst="rect">
            <a:avLst/>
          </a:prstGeom>
        </p:spPr>
      </p:pic>
      <p:sp>
        <p:nvSpPr>
          <p:cNvPr id="5" name="Rectangle 4"/>
          <p:cNvSpPr/>
          <p:nvPr/>
        </p:nvSpPr>
        <p:spPr>
          <a:xfrm flipV="1">
            <a:off x="32794" y="4547078"/>
            <a:ext cx="1643605" cy="3297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287012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162800" y="6356350"/>
            <a:ext cx="533400" cy="365125"/>
          </a:xfrm>
        </p:spPr>
        <p:txBody>
          <a:bodyPr/>
          <a:lstStyle/>
          <a:p>
            <a:pPr algn="ctr">
              <a:defRPr/>
            </a:pPr>
            <a:r>
              <a:rPr lang="en-US" smtClean="0"/>
              <a:t>- </a:t>
            </a:r>
            <a:fld id="{CF70E430-998E-4908-836F-E9BC2B613AC2}" type="slidenum">
              <a:rPr lang="en-US" smtClean="0"/>
              <a:pPr algn="ctr">
                <a:defRPr/>
              </a:pPr>
              <a:t>91</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Line Profile</a:t>
            </a:r>
            <a:endParaRPr lang="en-CA" sz="4000" b="1" dirty="0">
              <a:solidFill>
                <a:schemeClr val="tx2"/>
              </a:solidFill>
            </a:endParaRPr>
          </a:p>
        </p:txBody>
      </p:sp>
      <p:sp>
        <p:nvSpPr>
          <p:cNvPr id="16" name="Content Placeholder 2"/>
          <p:cNvSpPr txBox="1">
            <a:spLocks/>
          </p:cNvSpPr>
          <p:nvPr/>
        </p:nvSpPr>
        <p:spPr bwMode="auto">
          <a:xfrm>
            <a:off x="5181600" y="1687459"/>
            <a:ext cx="3124200" cy="8384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smtClean="0"/>
              <a:t>Draw </a:t>
            </a:r>
            <a:r>
              <a:rPr lang="en-CA" sz="2200" dirty="0" smtClean="0"/>
              <a:t>line profile, with ruler tool, then click ‘Create line profile’ to view.</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6746" r="66667" b="56531"/>
          <a:stretch/>
        </p:blipFill>
        <p:spPr>
          <a:xfrm>
            <a:off x="611958" y="1586610"/>
            <a:ext cx="3960042" cy="1881020"/>
          </a:xfrm>
          <a:prstGeom prst="rect">
            <a:avLst/>
          </a:prstGeom>
        </p:spPr>
      </p:pic>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590800"/>
            <a:ext cx="304800" cy="4618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bwMode="auto">
          <a:xfrm>
            <a:off x="1182279" y="672210"/>
            <a:ext cx="6779442" cy="8384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2200" dirty="0" smtClean="0"/>
              <a:t>Click ruler tool, and </a:t>
            </a:r>
            <a:r>
              <a:rPr lang="en-CA" sz="2200" smtClean="0"/>
              <a:t>click at start and end of desired line.</a:t>
            </a:r>
            <a:endParaRPr lang="en-CA" sz="2200" dirty="0" smtClean="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7449" t="1746" r="583" b="51080"/>
          <a:stretch/>
        </p:blipFill>
        <p:spPr>
          <a:xfrm>
            <a:off x="3124200" y="3530127"/>
            <a:ext cx="3276600" cy="2864763"/>
          </a:xfrm>
          <a:prstGeom prst="rect">
            <a:avLst/>
          </a:prstGeom>
        </p:spPr>
      </p:pic>
    </p:spTree>
    <p:extLst>
      <p:ext uri="{BB962C8B-B14F-4D97-AF65-F5344CB8AC3E}">
        <p14:creationId xmlns:p14="http://schemas.microsoft.com/office/powerpoint/2010/main" val="2782912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92</a:t>
            </a:fld>
            <a:r>
              <a:rPr lang="en-US" smtClean="0"/>
              <a:t> -</a:t>
            </a:r>
            <a:endParaRPr lang="en-US" dirty="0"/>
          </a:p>
        </p:txBody>
      </p:sp>
      <p:sp>
        <p:nvSpPr>
          <p:cNvPr id="3" name="Rectangle 2"/>
          <p:cNvSpPr/>
          <p:nvPr/>
        </p:nvSpPr>
        <p:spPr>
          <a:xfrm>
            <a:off x="685800" y="2209800"/>
            <a:ext cx="7848600" cy="1938992"/>
          </a:xfrm>
          <a:prstGeom prst="rect">
            <a:avLst/>
          </a:prstGeom>
        </p:spPr>
        <p:txBody>
          <a:bodyPr wrap="square">
            <a:spAutoFit/>
          </a:bodyPr>
          <a:lstStyle/>
          <a:p>
            <a:r>
              <a:rPr lang="en-US" sz="2400" i="1" dirty="0" smtClean="0"/>
              <a:t>“Concerning </a:t>
            </a:r>
            <a:r>
              <a:rPr lang="en-US" sz="2400" i="1" dirty="0"/>
              <a:t>Gel Dosimetry </a:t>
            </a:r>
            <a:r>
              <a:rPr lang="en-US" sz="2400" i="1" dirty="0" err="1"/>
              <a:t>slicelet</a:t>
            </a:r>
            <a:r>
              <a:rPr lang="en-US" sz="2400" i="1" dirty="0" smtClean="0"/>
              <a:t>:</a:t>
            </a:r>
          </a:p>
          <a:p>
            <a:r>
              <a:rPr lang="en-US" sz="2400" i="1" dirty="0" smtClean="0"/>
              <a:t> </a:t>
            </a:r>
            <a:r>
              <a:rPr lang="en-US" sz="2400" i="1" dirty="0"/>
              <a:t>	</a:t>
            </a:r>
            <a:r>
              <a:rPr lang="en-US" sz="2400" i="1" dirty="0" smtClean="0"/>
              <a:t/>
            </a:r>
            <a:br>
              <a:rPr lang="en-US" sz="2400" i="1" dirty="0" smtClean="0"/>
            </a:br>
            <a:r>
              <a:rPr lang="en-US" sz="2400" i="1" dirty="0" smtClean="0"/>
              <a:t>	Is </a:t>
            </a:r>
            <a:r>
              <a:rPr lang="en-US" sz="2400" i="1" dirty="0"/>
              <a:t>it possible to save the result of an analysis? </a:t>
            </a:r>
            <a:r>
              <a:rPr lang="en-US" sz="2400" i="1" dirty="0" smtClean="0"/>
              <a:t>	What </a:t>
            </a:r>
            <a:r>
              <a:rPr lang="en-US" sz="2400" i="1" dirty="0"/>
              <a:t>if I don't want to go over the procedure </a:t>
            </a:r>
            <a:r>
              <a:rPr lang="en-US" sz="2400" i="1" dirty="0" smtClean="0"/>
              <a:t>	every </a:t>
            </a:r>
            <a:r>
              <a:rPr lang="en-US" sz="2400" i="1" dirty="0"/>
              <a:t>time for </a:t>
            </a:r>
            <a:r>
              <a:rPr lang="en-US" sz="2400" i="1" dirty="0" smtClean="0"/>
              <a:t>the </a:t>
            </a:r>
            <a:r>
              <a:rPr lang="en-US" sz="2400" i="1" dirty="0"/>
              <a:t>same piece of data</a:t>
            </a:r>
            <a:r>
              <a:rPr lang="en-US" sz="2400" i="1" dirty="0" smtClean="0"/>
              <a:t>?”</a:t>
            </a:r>
            <a:endParaRPr lang="en-US" sz="2400" i="1"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From our online survey</a:t>
            </a:r>
            <a:endParaRPr lang="en-CA" sz="4000" b="1" dirty="0">
              <a:solidFill>
                <a:schemeClr val="tx2"/>
              </a:solidFill>
            </a:endParaRPr>
          </a:p>
        </p:txBody>
      </p:sp>
    </p:spTree>
    <p:extLst>
      <p:ext uri="{BB962C8B-B14F-4D97-AF65-F5344CB8AC3E}">
        <p14:creationId xmlns:p14="http://schemas.microsoft.com/office/powerpoint/2010/main" val="2250327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93</a:t>
            </a:fld>
            <a:r>
              <a:rPr lang="en-US" smtClean="0"/>
              <a:t> -</a:t>
            </a:r>
            <a:endParaRPr lang="en-US" dirty="0"/>
          </a:p>
        </p:txBody>
      </p:sp>
      <p:pic>
        <p:nvPicPr>
          <p:cNvPr id="3" name="Picture 2"/>
          <p:cNvPicPr>
            <a:picLocks noChangeAspect="1"/>
          </p:cNvPicPr>
          <p:nvPr/>
        </p:nvPicPr>
        <p:blipFill>
          <a:blip r:embed="rId2"/>
          <a:stretch>
            <a:fillRect/>
          </a:stretch>
        </p:blipFill>
        <p:spPr>
          <a:xfrm>
            <a:off x="2019300" y="381000"/>
            <a:ext cx="5105400" cy="2652415"/>
          </a:xfrm>
          <a:prstGeom prst="rect">
            <a:avLst/>
          </a:prstGeom>
        </p:spPr>
      </p:pic>
    </p:spTree>
    <p:extLst>
      <p:ext uri="{BB962C8B-B14F-4D97-AF65-F5344CB8AC3E}">
        <p14:creationId xmlns:p14="http://schemas.microsoft.com/office/powerpoint/2010/main" val="1988377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94</a:t>
            </a:fld>
            <a:r>
              <a:rPr lang="en-US" smtClean="0"/>
              <a:t> -</a:t>
            </a:r>
            <a:endParaRPr lang="en-US" dirty="0"/>
          </a:p>
        </p:txBody>
      </p:sp>
      <p:pic>
        <p:nvPicPr>
          <p:cNvPr id="3" name="Picture 2"/>
          <p:cNvPicPr>
            <a:picLocks noChangeAspect="1"/>
          </p:cNvPicPr>
          <p:nvPr/>
        </p:nvPicPr>
        <p:blipFill>
          <a:blip r:embed="rId2"/>
          <a:stretch>
            <a:fillRect/>
          </a:stretch>
        </p:blipFill>
        <p:spPr>
          <a:xfrm>
            <a:off x="2019300" y="381000"/>
            <a:ext cx="5105400" cy="2652415"/>
          </a:xfrm>
          <a:prstGeom prst="rect">
            <a:avLst/>
          </a:prstGeom>
        </p:spPr>
      </p:pic>
      <p:pic>
        <p:nvPicPr>
          <p:cNvPr id="4" name="Picture 3"/>
          <p:cNvPicPr>
            <a:picLocks noChangeAspect="1"/>
          </p:cNvPicPr>
          <p:nvPr/>
        </p:nvPicPr>
        <p:blipFill>
          <a:blip r:embed="rId3"/>
          <a:stretch>
            <a:fillRect/>
          </a:stretch>
        </p:blipFill>
        <p:spPr>
          <a:xfrm>
            <a:off x="3200400" y="3276600"/>
            <a:ext cx="3136900" cy="2590800"/>
          </a:xfrm>
          <a:prstGeom prst="rect">
            <a:avLst/>
          </a:prstGeom>
        </p:spPr>
      </p:pic>
    </p:spTree>
    <p:extLst>
      <p:ext uri="{BB962C8B-B14F-4D97-AF65-F5344CB8AC3E}">
        <p14:creationId xmlns:p14="http://schemas.microsoft.com/office/powerpoint/2010/main" val="181228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smtClean="0"/>
              <a:t>- </a:t>
            </a:r>
            <a:fld id="{CF70E430-998E-4908-836F-E9BC2B613AC2}" type="slidenum">
              <a:rPr lang="en-US" smtClean="0"/>
              <a:pPr algn="ctr">
                <a:defRPr/>
              </a:pPr>
              <a:t>95</a:t>
            </a:fld>
            <a:r>
              <a:rPr lang="en-US" smtClean="0"/>
              <a:t> -</a:t>
            </a:r>
            <a:endParaRPr lang="en-US" dirty="0"/>
          </a:p>
        </p:txBody>
      </p:sp>
      <p:sp>
        <p:nvSpPr>
          <p:cNvPr id="4" name="Title 1"/>
          <p:cNvSpPr txBox="1">
            <a:spLocks/>
          </p:cNvSpPr>
          <p:nvPr/>
        </p:nvSpPr>
        <p:spPr>
          <a:xfrm>
            <a:off x="0" y="76200"/>
            <a:ext cx="9144000" cy="914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4000" b="1" dirty="0" smtClean="0">
                <a:solidFill>
                  <a:schemeClr val="tx2"/>
                </a:solidFill>
              </a:rPr>
              <a:t>Wrap-up</a:t>
            </a:r>
            <a:endParaRPr lang="en-CA" sz="4000" b="1" dirty="0">
              <a:solidFill>
                <a:schemeClr val="tx2"/>
              </a:solidFill>
            </a:endParaRPr>
          </a:p>
        </p:txBody>
      </p:sp>
      <p:sp>
        <p:nvSpPr>
          <p:cNvPr id="5" name="Content Placeholder 2"/>
          <p:cNvSpPr txBox="1">
            <a:spLocks/>
          </p:cNvSpPr>
          <p:nvPr/>
        </p:nvSpPr>
        <p:spPr bwMode="auto">
          <a:xfrm>
            <a:off x="457200" y="1219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dirty="0" smtClean="0"/>
              <a:t>Thanks for participating!</a:t>
            </a:r>
          </a:p>
          <a:p>
            <a:pPr marL="0" indent="0" algn="ctr">
              <a:buNone/>
            </a:pPr>
            <a:endParaRPr lang="en-CA" dirty="0"/>
          </a:p>
          <a:p>
            <a:pPr marL="0" indent="0" algn="ctr">
              <a:buNone/>
            </a:pPr>
            <a:r>
              <a:rPr lang="en-CA" dirty="0" smtClean="0"/>
              <a:t>Let us know if you have any </a:t>
            </a:r>
            <a:r>
              <a:rPr lang="en-CA" dirty="0" smtClean="0"/>
              <a:t>questions or suggestions</a:t>
            </a:r>
            <a:endParaRPr lang="en-CA" dirty="0" smtClean="0"/>
          </a:p>
          <a:p>
            <a:pPr marL="0" indent="0" algn="ctr">
              <a:buNone/>
            </a:pPr>
            <a:endParaRPr lang="en-CA" dirty="0"/>
          </a:p>
          <a:p>
            <a:pPr marL="0" indent="0" algn="ctr">
              <a:buNone/>
            </a:pPr>
            <a:endParaRPr lang="en-CA" dirty="0" smtClean="0"/>
          </a:p>
          <a:p>
            <a:pPr marL="0" indent="0" algn="ctr">
              <a:buNone/>
            </a:pPr>
            <a:r>
              <a:rPr lang="en-CA" dirty="0" smtClean="0">
                <a:hlinkClick r:id="rId2"/>
              </a:rPr>
              <a:t>kevin.alexander@krcc.on.ca</a:t>
            </a:r>
            <a:r>
              <a:rPr lang="en-CA" dirty="0" smtClean="0"/>
              <a:t> </a:t>
            </a:r>
            <a:endParaRPr lang="en-CA" dirty="0"/>
          </a:p>
          <a:p>
            <a:pPr marL="0" indent="0" algn="ctr">
              <a:buNone/>
            </a:pPr>
            <a:endParaRPr lang="en-CA" dirty="0"/>
          </a:p>
        </p:txBody>
      </p:sp>
    </p:spTree>
    <p:extLst>
      <p:ext uri="{BB962C8B-B14F-4D97-AF65-F5344CB8AC3E}">
        <p14:creationId xmlns:p14="http://schemas.microsoft.com/office/powerpoint/2010/main" val="31794715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41969</TotalTime>
  <Words>1769</Words>
  <Application>Microsoft Macintosh PowerPoint</Application>
  <PresentationFormat>On-screen Show (4:3)</PresentationFormat>
  <Paragraphs>398</Paragraphs>
  <Slides>95</Slides>
  <Notes>4</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Calibri</vt:lpstr>
      <vt:lpstr>MS PGothic</vt:lpstr>
      <vt:lpstr>Times New Roman</vt:lpstr>
      <vt:lpstr>Arial</vt:lpstr>
      <vt:lpstr>Office Theme</vt:lpstr>
      <vt:lpstr>Tutorial: Film Dosimetry Analysis Slicelet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Tutorial: Gel Dosimetry Analysis Slicelet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Microsoft Office User</cp:lastModifiedBy>
  <cp:revision>700</cp:revision>
  <cp:lastPrinted>2013-02-02T23:26:38Z</cp:lastPrinted>
  <dcterms:created xsi:type="dcterms:W3CDTF">2010-01-28T18:12:58Z</dcterms:created>
  <dcterms:modified xsi:type="dcterms:W3CDTF">2016-11-16T03:22:55Z</dcterms:modified>
</cp:coreProperties>
</file>